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660" r:id="rId1"/>
  </p:sldMasterIdLst>
  <p:notesMasterIdLst>
    <p:notesMasterId r:id="rId67"/>
  </p:notesMasterIdLst>
  <p:sldIdLst>
    <p:sldId id="256" r:id="rId2"/>
    <p:sldId id="283" r:id="rId3"/>
    <p:sldId id="281" r:id="rId4"/>
    <p:sldId id="280" r:id="rId5"/>
    <p:sldId id="269" r:id="rId6"/>
    <p:sldId id="270" r:id="rId7"/>
    <p:sldId id="284" r:id="rId8"/>
    <p:sldId id="342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8" r:id="rId21"/>
    <p:sldId id="361" r:id="rId22"/>
    <p:sldId id="363" r:id="rId23"/>
    <p:sldId id="364" r:id="rId24"/>
    <p:sldId id="365" r:id="rId25"/>
    <p:sldId id="285" r:id="rId26"/>
    <p:sldId id="323" r:id="rId27"/>
    <p:sldId id="327" r:id="rId28"/>
    <p:sldId id="376" r:id="rId29"/>
    <p:sldId id="377" r:id="rId30"/>
    <p:sldId id="326" r:id="rId31"/>
    <p:sldId id="378" r:id="rId32"/>
    <p:sldId id="379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71" r:id="rId43"/>
    <p:sldId id="273" r:id="rId44"/>
    <p:sldId id="293" r:id="rId45"/>
    <p:sldId id="338" r:id="rId46"/>
    <p:sldId id="339" r:id="rId47"/>
    <p:sldId id="340" r:id="rId48"/>
    <p:sldId id="286" r:id="rId49"/>
    <p:sldId id="366" r:id="rId50"/>
    <p:sldId id="372" r:id="rId51"/>
    <p:sldId id="373" r:id="rId52"/>
    <p:sldId id="374" r:id="rId53"/>
    <p:sldId id="287" r:id="rId54"/>
    <p:sldId id="368" r:id="rId55"/>
    <p:sldId id="370" r:id="rId56"/>
    <p:sldId id="367" r:id="rId57"/>
    <p:sldId id="288" r:id="rId58"/>
    <p:sldId id="375" r:id="rId59"/>
    <p:sldId id="380" r:id="rId60"/>
    <p:sldId id="381" r:id="rId61"/>
    <p:sldId id="382" r:id="rId62"/>
    <p:sldId id="383" r:id="rId63"/>
    <p:sldId id="289" r:id="rId64"/>
    <p:sldId id="369" r:id="rId65"/>
    <p:sldId id="290" r:id="rId66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 et sommaire" id="{52BF72AD-9670-4BA5-B43D-88511C18115D}">
          <p14:sldIdLst>
            <p14:sldId id="256"/>
            <p14:sldId id="283"/>
            <p14:sldId id="281"/>
          </p14:sldIdLst>
        </p14:section>
        <p14:section name="Introduction" id="{3922BC5C-3B03-42FD-BCC1-0C77C4093160}">
          <p14:sldIdLst>
            <p14:sldId id="280"/>
            <p14:sldId id="269"/>
            <p14:sldId id="270"/>
          </p14:sldIdLst>
        </p14:section>
        <p14:section name="Conception" id="{30E991A4-9E08-4CC6-AE18-DC70074FD9AF}">
          <p14:sldIdLst>
            <p14:sldId id="284"/>
            <p14:sldId id="34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8"/>
            <p14:sldId id="361"/>
            <p14:sldId id="363"/>
            <p14:sldId id="364"/>
            <p14:sldId id="365"/>
          </p14:sldIdLst>
        </p14:section>
        <p14:section name="Hardware" id="{71F4885F-EE35-429E-BEAE-40C5B9FD6895}">
          <p14:sldIdLst>
            <p14:sldId id="285"/>
            <p14:sldId id="323"/>
            <p14:sldId id="327"/>
            <p14:sldId id="376"/>
            <p14:sldId id="377"/>
            <p14:sldId id="326"/>
            <p14:sldId id="378"/>
            <p14:sldId id="379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71"/>
            <p14:sldId id="273"/>
            <p14:sldId id="293"/>
            <p14:sldId id="338"/>
            <p14:sldId id="339"/>
            <p14:sldId id="340"/>
          </p14:sldIdLst>
        </p14:section>
        <p14:section name="Firmware" id="{61168F69-5B75-4304-BCFA-751D9F7E59A9}">
          <p14:sldIdLst>
            <p14:sldId id="286"/>
            <p14:sldId id="366"/>
            <p14:sldId id="372"/>
            <p14:sldId id="373"/>
            <p14:sldId id="374"/>
          </p14:sldIdLst>
        </p14:section>
        <p14:section name="Software" id="{8581B9A6-6780-4C9D-9DB8-FDECD879ECFD}">
          <p14:sldIdLst>
            <p14:sldId id="287"/>
            <p14:sldId id="368"/>
            <p14:sldId id="370"/>
            <p14:sldId id="367"/>
          </p14:sldIdLst>
        </p14:section>
        <p14:section name="Etat actuel" id="{C3C932B2-7D6B-4CDD-B5F4-F51E8DEDCB41}">
          <p14:sldIdLst>
            <p14:sldId id="288"/>
            <p14:sldId id="375"/>
            <p14:sldId id="380"/>
            <p14:sldId id="381"/>
            <p14:sldId id="382"/>
            <p14:sldId id="383"/>
          </p14:sldIdLst>
        </p14:section>
        <p14:section name="Conclusion" id="{B33C384B-0FFE-4CDE-835A-8871FDB046B2}">
          <p14:sldIdLst>
            <p14:sldId id="289"/>
            <p14:sldId id="369"/>
          </p14:sldIdLst>
        </p14:section>
        <p14:section name="Questions" id="{59632D7C-496E-4B60-A870-B8EE2D5F4677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453" userDrawn="1">
          <p15:clr>
            <a:srgbClr val="A4A3A4"/>
          </p15:clr>
        </p15:guide>
        <p15:guide id="3" pos="6803" userDrawn="1">
          <p15:clr>
            <a:srgbClr val="A4A3A4"/>
          </p15:clr>
        </p15:guide>
        <p15:guide id="4" orient="horz" pos="680" userDrawn="1">
          <p15:clr>
            <a:srgbClr val="A4A3A4"/>
          </p15:clr>
        </p15:guide>
        <p15:guide id="5" orient="horz" pos="3855" userDrawn="1">
          <p15:clr>
            <a:srgbClr val="A4A3A4"/>
          </p15:clr>
        </p15:guide>
        <p15:guide id="6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1974" y="852"/>
      </p:cViewPr>
      <p:guideLst>
        <p:guide orient="horz" pos="2268"/>
        <p:guide pos="453"/>
        <p:guide pos="6803"/>
        <p:guide orient="horz" pos="680"/>
        <p:guide orient="horz" pos="3855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1ACAC-28BF-4DD0-80DE-2254F9D491D7}" type="datetimeFigureOut">
              <a:rPr lang="fr-CH" smtClean="0"/>
              <a:t>05.10.2023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5FF5D-09B2-42B6-B3A8-38B157D4599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044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759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865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513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219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75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477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0017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768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65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397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73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4164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0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18" Type="http://schemas.openxmlformats.org/officeDocument/2006/relationships/slide" Target="slide57.xml"/><Relationship Id="rId3" Type="http://schemas.openxmlformats.org/officeDocument/2006/relationships/slide" Target="slide4.xml"/><Relationship Id="rId21" Type="http://schemas.openxmlformats.org/officeDocument/2006/relationships/slide" Target="slide63.xml"/><Relationship Id="rId7" Type="http://schemas.openxmlformats.org/officeDocument/2006/relationships/image" Target="../media/image1.png"/><Relationship Id="rId12" Type="http://schemas.openxmlformats.org/officeDocument/2006/relationships/slide" Target="slide48.xml"/><Relationship Id="rId17" Type="http://schemas.openxmlformats.org/officeDocument/2006/relationships/image" Target="../media/image6.png"/><Relationship Id="rId25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4.png"/><Relationship Id="rId24" Type="http://schemas.openxmlformats.org/officeDocument/2006/relationships/slide" Target="slide65.xml"/><Relationship Id="rId5" Type="http://schemas.openxmlformats.org/officeDocument/2006/relationships/image" Target="../media/image1.png"/><Relationship Id="rId15" Type="http://schemas.openxmlformats.org/officeDocument/2006/relationships/slide" Target="slide53.xml"/><Relationship Id="rId23" Type="http://schemas.openxmlformats.org/officeDocument/2006/relationships/image" Target="../media/image8.png"/><Relationship Id="rId10" Type="http://schemas.openxmlformats.org/officeDocument/2006/relationships/image" Target="../media/image3.png"/><Relationship Id="rId19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25.xml"/><Relationship Id="rId14" Type="http://schemas.openxmlformats.org/officeDocument/2006/relationships/image" Target="../media/image5.png"/><Relationship Id="rId22" Type="http://schemas.openxmlformats.org/officeDocument/2006/relationships/image" Target="../media/image7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17/06/relationships/model3d" Target="../media/model3d2.glb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17/06/relationships/model3d" Target="../media/model3d2.glb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98DF76-EF11-AAA4-A0F2-269DC1362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800000"/>
            <a:ext cx="10080000" cy="2160000"/>
          </a:xfrm>
        </p:spPr>
        <p:txBody>
          <a:bodyPr anchor="ctr">
            <a:normAutofit/>
          </a:bodyPr>
          <a:lstStyle/>
          <a:p>
            <a:r>
              <a:rPr lang="fr-FR" sz="4400" dirty="0">
                <a:latin typeface="Staatliches" pitchFamily="2" charset="0"/>
              </a:rPr>
              <a:t>2312</a:t>
            </a:r>
            <a:br>
              <a:rPr lang="fr-FR" sz="4800" dirty="0">
                <a:latin typeface="Staatliches" pitchFamily="2" charset="0"/>
              </a:rPr>
            </a:br>
            <a:r>
              <a:rPr lang="fr-FR" sz="4800" dirty="0">
                <a:latin typeface="Staatliches" pitchFamily="2" charset="0"/>
              </a:rPr>
              <a:t>Badge pour place de travail</a:t>
            </a:r>
            <a:endParaRPr lang="fr-CH" sz="48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C75448-6029-6145-E798-DDE28EB36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0000" y="4320000"/>
            <a:ext cx="3600000" cy="1080000"/>
          </a:xfrm>
        </p:spPr>
        <p:txBody>
          <a:bodyPr anchor="ctr">
            <a:normAutofit/>
          </a:bodyPr>
          <a:lstStyle/>
          <a:p>
            <a:r>
              <a:rPr lang="fr-FR" sz="3200" dirty="0">
                <a:latin typeface="Staatliches" pitchFamily="2" charset="0"/>
              </a:rPr>
              <a:t>Miguel Santos</a:t>
            </a:r>
            <a:endParaRPr lang="fr-CH" sz="3200" dirty="0">
              <a:latin typeface="Staatliches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111664A-1C10-361B-5D79-346E108B9C75}"/>
              </a:ext>
            </a:extLst>
          </p:cNvPr>
          <p:cNvSpPr txBox="1"/>
          <p:nvPr/>
        </p:nvSpPr>
        <p:spPr>
          <a:xfrm>
            <a:off x="7200000" y="720000"/>
            <a:ext cx="2880000" cy="144000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r"/>
            <a:r>
              <a:rPr lang="fr-FR" sz="2800" dirty="0">
                <a:latin typeface="Staatliches" pitchFamily="2" charset="0"/>
              </a:rPr>
              <a:t>Travail de diplôme</a:t>
            </a:r>
            <a:br>
              <a:rPr lang="fr-FR" sz="2800" dirty="0">
                <a:latin typeface="Staatliches" pitchFamily="2" charset="0"/>
              </a:rPr>
            </a:br>
            <a:r>
              <a:rPr lang="fr-FR" sz="2800" dirty="0">
                <a:latin typeface="Staatliches" pitchFamily="2" charset="0"/>
              </a:rPr>
              <a:t>SLO</a:t>
            </a:r>
            <a:endParaRPr lang="fr-CH" sz="2800" dirty="0">
              <a:latin typeface="Staatliche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988407E-9114-D6BD-E70C-20FF618C5F11}"/>
              </a:ext>
            </a:extLst>
          </p:cNvPr>
          <p:cNvSpPr txBox="1"/>
          <p:nvPr/>
        </p:nvSpPr>
        <p:spPr>
          <a:xfrm>
            <a:off x="1440000" y="720000"/>
            <a:ext cx="3913875" cy="14400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r>
              <a:rPr lang="fr-FR" sz="4400" dirty="0">
                <a:latin typeface="ETML" panose="020B0603050302020204" pitchFamily="34" charset="0"/>
              </a:rPr>
              <a:t>ETML-</a:t>
            </a:r>
            <a:r>
              <a:rPr lang="fr-FR" sz="4400" dirty="0">
                <a:solidFill>
                  <a:srgbClr val="FF0000"/>
                </a:solidFill>
                <a:latin typeface="ETML" panose="020B0603050302020204" pitchFamily="34" charset="0"/>
              </a:rPr>
              <a:t>ES</a:t>
            </a:r>
            <a:endParaRPr lang="fr-CH" sz="4400" dirty="0">
              <a:solidFill>
                <a:srgbClr val="FF0000"/>
              </a:solidFill>
              <a:latin typeface="ETML" panose="020B06030503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525546-D464-2329-946D-ED54DC3176C3}"/>
              </a:ext>
            </a:extLst>
          </p:cNvPr>
          <p:cNvSpPr txBox="1"/>
          <p:nvPr/>
        </p:nvSpPr>
        <p:spPr>
          <a:xfrm>
            <a:off x="4320244" y="5580000"/>
            <a:ext cx="2880000" cy="720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fr-FR" sz="2800" dirty="0">
                <a:latin typeface="Staatliches" pitchFamily="2" charset="0"/>
              </a:rPr>
              <a:t>05 octobre 2023</a:t>
            </a:r>
            <a:endParaRPr lang="fr-CH" sz="2800" dirty="0">
              <a:latin typeface="Staatliches" pitchFamily="2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6CCFBE0-6201-24D5-791C-0DBBED034715}"/>
              </a:ext>
            </a:extLst>
          </p:cNvPr>
          <p:cNvCxnSpPr>
            <a:cxnSpLocks/>
          </p:cNvCxnSpPr>
          <p:nvPr/>
        </p:nvCxnSpPr>
        <p:spPr>
          <a:xfrm flipV="1">
            <a:off x="1800000" y="3960000"/>
            <a:ext cx="7920000" cy="0"/>
          </a:xfrm>
          <a:prstGeom prst="line">
            <a:avLst/>
          </a:prstGeom>
          <a:ln w="76200" cap="rnd">
            <a:solidFill>
              <a:srgbClr val="0070C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27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Entrée 230VAC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r="57143" b="66379"/>
          <a:stretch/>
        </p:blipFill>
        <p:spPr>
          <a:xfrm>
            <a:off x="900244" y="1260092"/>
            <a:ext cx="4320000" cy="413990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9522389-6335-296C-2CCF-493E3CA8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25" b="90000" l="3438" r="95000">
                        <a14:foregroundMark x1="12344" y1="27917" x2="12344" y2="27917"/>
                        <a14:foregroundMark x1="6406" y1="32917" x2="6406" y2="32917"/>
                        <a14:foregroundMark x1="3438" y1="36250" x2="4063" y2="45208"/>
                        <a14:foregroundMark x1="23906" y1="47708" x2="28906" y2="49375"/>
                        <a14:foregroundMark x1="59688" y1="66042" x2="58906" y2="65208"/>
                        <a14:foregroundMark x1="58281" y1="68333" x2="58281" y2="68333"/>
                        <a14:foregroundMark x1="59062" y1="67083" x2="59062" y2="65417"/>
                        <a14:foregroundMark x1="59531" y1="62500" x2="55313" y2="72917"/>
                        <a14:foregroundMark x1="63281" y1="89167" x2="71406" y2="89375"/>
                        <a14:foregroundMark x1="70313" y1="90208" x2="64844" y2="89583"/>
                        <a14:foregroundMark x1="85938" y1="40625" x2="93906" y2="43333"/>
                        <a14:foregroundMark x1="93906" y1="43333" x2="96719" y2="54583"/>
                        <a14:foregroundMark x1="96719" y1="54583" x2="96094" y2="65833"/>
                        <a14:foregroundMark x1="96094" y1="65833" x2="88438" y2="73333"/>
                        <a14:foregroundMark x1="88438" y1="73333" x2="96563" y2="69167"/>
                        <a14:foregroundMark x1="96563" y1="69167" x2="97188" y2="57292"/>
                        <a14:foregroundMark x1="97188" y1="57292" x2="95000" y2="45208"/>
                        <a14:foregroundMark x1="95000" y1="45208" x2="86406" y2="44583"/>
                        <a14:foregroundMark x1="86406" y1="44583" x2="87969" y2="74167"/>
                        <a14:foregroundMark x1="27656" y1="11875" x2="36094" y2="8125"/>
                        <a14:foregroundMark x1="36094" y1="8125" x2="28594" y2="12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520" y="1110192"/>
            <a:ext cx="335999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B5093FD-F0DD-2C5A-6C00-A57FF3379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664" y="3885096"/>
            <a:ext cx="3602784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Convertisseur AC/DC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r="57143" b="66379"/>
          <a:stretch/>
        </p:blipFill>
        <p:spPr>
          <a:xfrm>
            <a:off x="900244" y="1260092"/>
            <a:ext cx="4320000" cy="41399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FF7DC03-1AA3-2DC6-3CD2-5D97FE8E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099" y="1259999"/>
            <a:ext cx="2093803" cy="16750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82E2A9-1C3D-55CF-90E1-FD277D7F4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0" y="3367188"/>
            <a:ext cx="4320000" cy="249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1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1179F34-4FAF-2713-AA36-FA6E5EA8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12728" y="1730986"/>
            <a:ext cx="1453660" cy="1456740"/>
          </a:xfrm>
          <a:prstGeom prst="rect">
            <a:avLst/>
          </a:prstGeom>
        </p:spPr>
      </p:pic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Commutation 230VAC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3" t="9456" r="28571" b="66379"/>
          <a:stretch/>
        </p:blipFill>
        <p:spPr>
          <a:xfrm>
            <a:off x="7920244" y="1260000"/>
            <a:ext cx="2700000" cy="41399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607EF5D-1D03-D0B3-90B7-2A903FF95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620094"/>
            <a:ext cx="6660244" cy="36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8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Sortie 230VAC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86" t="9456" b="66379"/>
          <a:stretch/>
        </p:blipFill>
        <p:spPr>
          <a:xfrm>
            <a:off x="7920000" y="1260000"/>
            <a:ext cx="2340000" cy="41399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665D3EC-82E1-9BBC-1006-4511A2E12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0244" y="1831720"/>
            <a:ext cx="3238718" cy="28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3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Alimentation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b="66379"/>
          <a:stretch/>
        </p:blipFill>
        <p:spPr>
          <a:xfrm>
            <a:off x="900244" y="1260092"/>
            <a:ext cx="10080000" cy="41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6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microcontrôleur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22" r="55357" b="38011"/>
          <a:stretch/>
        </p:blipFill>
        <p:spPr>
          <a:xfrm>
            <a:off x="900244" y="1080134"/>
            <a:ext cx="4500000" cy="485973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72B6C8F-2A62-3C81-57A2-69003B83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44" y="2160087"/>
            <a:ext cx="3539219" cy="293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8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microcontrôleur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D6CD294-1F97-3456-8FDC-E8D9F759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00" y="989999"/>
            <a:ext cx="849908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5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CF51F559-6703-3EC4-9CBC-4275EE58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898" y="3125281"/>
            <a:ext cx="2500312" cy="250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Ethernet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90" t="65143" r="-1" b="13843"/>
          <a:stretch/>
        </p:blipFill>
        <p:spPr>
          <a:xfrm>
            <a:off x="838778" y="1556200"/>
            <a:ext cx="4920184" cy="3599999"/>
          </a:xfrm>
          <a:prstGeom prst="rect">
            <a:avLst/>
          </a:prstGeom>
        </p:spPr>
      </p:pic>
      <p:pic>
        <p:nvPicPr>
          <p:cNvPr id="22530" name="Picture 2" descr="LAN8720A-RKX-FlipFlop2">
            <a:extLst>
              <a:ext uri="{FF2B5EF4-FFF2-40B4-BE49-F238E27FC236}">
                <a16:creationId xmlns:a16="http://schemas.microsoft.com/office/drawing/2014/main" id="{1139EAED-F001-9CBA-F174-C5AC73AD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75" y="1255603"/>
            <a:ext cx="2085925" cy="232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D479F47-87D6-4CC8-ADD7-F0E3114436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8D3D897B-3EE1-D246-5236-2DF4ADA6E6D2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7498854-BE83-DE33-B973-24E1CBD53B3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1B7C692-292D-0D61-D4FE-D90F7B1FC35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B0899BC-365C-68CB-1119-5340C80DDDA6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63D282D-FC0F-CBEE-7F7F-29351CC5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26" y="1080000"/>
            <a:ext cx="9235437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>
                <a:solidFill>
                  <a:srgbClr val="0070C0"/>
                </a:solidFill>
                <a:latin typeface="Staatliches" pitchFamily="2" charset="0"/>
              </a:rPr>
              <a:t>Module Wi-Fi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0" t="62093" r="56266" b="15074"/>
          <a:stretch/>
        </p:blipFill>
        <p:spPr>
          <a:xfrm>
            <a:off x="838778" y="1545512"/>
            <a:ext cx="4415393" cy="391166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1A7552C-F0C9-BD16-4CFC-AA1CAD76D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6" b="19445"/>
          <a:stretch/>
        </p:blipFill>
        <p:spPr bwMode="auto">
          <a:xfrm>
            <a:off x="6455005" y="2043273"/>
            <a:ext cx="3724261" cy="341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7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ommaire">
            <a:extLst>
              <a:ext uri="{FF2B5EF4-FFF2-40B4-BE49-F238E27FC236}">
                <a16:creationId xmlns:a16="http://schemas.microsoft.com/office/drawing/2014/main" id="{C62CC6CC-4344-2648-A611-D2AF8CD5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0"/>
            <a:ext cx="11520000" cy="1080000"/>
          </a:xfrm>
        </p:spPr>
        <p:txBody>
          <a:bodyPr>
            <a:noAutofit/>
          </a:bodyPr>
          <a:lstStyle/>
          <a:p>
            <a:pPr algn="ctr"/>
            <a:r>
              <a:rPr lang="fr-CH" dirty="0">
                <a:solidFill>
                  <a:srgbClr val="0070C0"/>
                </a:solidFill>
                <a:latin typeface="Staatliches" pitchFamily="2" charset="0"/>
              </a:rPr>
              <a:t>Sommaire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F8051ED5-1D2D-D43A-C54C-7DD3FC62B57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1D4F6927-6C76-15C9-1869-3FAA9675C17B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FEECF3B0-7B29-1583-CA78-BFB5B07D3695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AD8D6191-1296-3609-3BB0-6A6CA083989D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F4944C49-E056-B407-7FD3-F39F2346798E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03608807-3BCF-F214-CD8B-C4437EB46D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8552244"/>
                  </p:ext>
                </p:extLst>
              </p:nvPr>
            </p:nvGraphicFramePr>
            <p:xfrm>
              <a:off x="2988000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4" cId="2689399685">
                    <pslz:zmPr id="{2CA8AE1C-A9C4-4FD5-94FD-81E1FD3DD1C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extLst>
                  <a:ext uri="{FF2B5EF4-FFF2-40B4-BE49-F238E27FC236}">
                    <a16:creationId xmlns:a16="http://schemas.microsoft.com/office/drawing/2014/main" id="{03608807-3BCF-F214-CD8B-C4437EB46D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8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F54BB04-8614-6EC2-51B8-EC82AA21698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1664167"/>
                  </p:ext>
                </p:extLst>
              </p:nvPr>
            </p:nvGraphicFramePr>
            <p:xfrm>
              <a:off x="144000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0" cId="1430877749">
                    <pslz:zmPr id="{1ED777AA-6EAF-452C-8BF5-82FB4C4E729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extLst>
                  <a:ext uri="{FF2B5EF4-FFF2-40B4-BE49-F238E27FC236}">
                    <a16:creationId xmlns:a16="http://schemas.microsoft.com/office/drawing/2014/main" id="{9F54BB04-8614-6EC2-51B8-EC82AA2169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349A3A10-9B49-1596-5D92-EA1317AD427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8945343"/>
                  </p:ext>
                </p:extLst>
              </p:nvPr>
            </p:nvGraphicFramePr>
            <p:xfrm>
              <a:off x="5832000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5" cId="3577732112">
                    <pslz:zmPr id="{13B4DAB8-875A-4AB3-9965-7DE13263A13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extLst>
                  <a:ext uri="{FF2B5EF4-FFF2-40B4-BE49-F238E27FC236}">
                    <a16:creationId xmlns:a16="http://schemas.microsoft.com/office/drawing/2014/main" id="{349A3A10-9B49-1596-5D92-EA1317AD42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diapositive 9">
                <a:extLst>
                  <a:ext uri="{FF2B5EF4-FFF2-40B4-BE49-F238E27FC236}">
                    <a16:creationId xmlns:a16="http://schemas.microsoft.com/office/drawing/2014/main" id="{D4554276-1349-8C99-114E-CD4FB701F6F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42336978"/>
                  </p:ext>
                </p:extLst>
              </p:nvPr>
            </p:nvGraphicFramePr>
            <p:xfrm>
              <a:off x="8676488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6" cId="1639603639">
                    <pslz:zmPr id="{E0EC5003-0602-43CB-B526-39599D80B93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diapositive 9">
                <a:extLst>
                  <a:ext uri="{FF2B5EF4-FFF2-40B4-BE49-F238E27FC236}">
                    <a16:creationId xmlns:a16="http://schemas.microsoft.com/office/drawing/2014/main" id="{D4554276-1349-8C99-114E-CD4FB701F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6488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diapositive 11">
                <a:extLst>
                  <a:ext uri="{FF2B5EF4-FFF2-40B4-BE49-F238E27FC236}">
                    <a16:creationId xmlns:a16="http://schemas.microsoft.com/office/drawing/2014/main" id="{2E7B15E5-B1ED-9397-23C5-D3020FB371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3817661"/>
                  </p:ext>
                </p:extLst>
              </p:nvPr>
            </p:nvGraphicFramePr>
            <p:xfrm>
              <a:off x="144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87" cId="3652123644">
                    <pslz:zmPr id="{1A8C8805-C4D7-423F-86C9-A2B5EDD22D5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diapositive 11">
                <a:extLst>
                  <a:ext uri="{FF2B5EF4-FFF2-40B4-BE49-F238E27FC236}">
                    <a16:creationId xmlns:a16="http://schemas.microsoft.com/office/drawing/2014/main" id="{2E7B15E5-B1ED-9397-23C5-D3020FB371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diapositive 13">
                <a:extLst>
                  <a:ext uri="{FF2B5EF4-FFF2-40B4-BE49-F238E27FC236}">
                    <a16:creationId xmlns:a16="http://schemas.microsoft.com/office/drawing/2014/main" id="{D6316942-FF90-283F-CACD-66A44E92E62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03721895"/>
                  </p:ext>
                </p:extLst>
              </p:nvPr>
            </p:nvGraphicFramePr>
            <p:xfrm>
              <a:off x="2988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88" cId="1243006125">
                    <pslz:zmPr id="{5BCD33BF-0ED7-4981-929D-D944222D5C88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diapositive 13">
                <a:extLst>
                  <a:ext uri="{FF2B5EF4-FFF2-40B4-BE49-F238E27FC236}">
                    <a16:creationId xmlns:a16="http://schemas.microsoft.com/office/drawing/2014/main" id="{D6316942-FF90-283F-CACD-66A44E92E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88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diapositive 15">
                <a:extLst>
                  <a:ext uri="{FF2B5EF4-FFF2-40B4-BE49-F238E27FC236}">
                    <a16:creationId xmlns:a16="http://schemas.microsoft.com/office/drawing/2014/main" id="{D6DF5D2D-47C6-D613-D233-57BDB627FD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9363625"/>
                  </p:ext>
                </p:extLst>
              </p:nvPr>
            </p:nvGraphicFramePr>
            <p:xfrm>
              <a:off x="5832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89" cId="253319407">
                    <pslz:zmPr id="{7B5FC3B9-5F3E-4E85-95CE-2BF9DFB54C9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diapositive 15">
                <a:extLst>
                  <a:ext uri="{FF2B5EF4-FFF2-40B4-BE49-F238E27FC236}">
                    <a16:creationId xmlns:a16="http://schemas.microsoft.com/office/drawing/2014/main" id="{D6DF5D2D-47C6-D613-D233-57BDB627FD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32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diapositive 17">
                <a:extLst>
                  <a:ext uri="{FF2B5EF4-FFF2-40B4-BE49-F238E27FC236}">
                    <a16:creationId xmlns:a16="http://schemas.microsoft.com/office/drawing/2014/main" id="{F5EEC93F-E45C-C0DF-B98E-7C3CFB92B5F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3801899"/>
                  </p:ext>
                </p:extLst>
              </p:nvPr>
            </p:nvGraphicFramePr>
            <p:xfrm>
              <a:off x="8676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90" cId="3335789487">
                    <pslz:zmPr id="{4A00066D-AA8E-40BA-989F-5B866ABEBB30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diapositive 17">
                <a:extLst>
                  <a:ext uri="{FF2B5EF4-FFF2-40B4-BE49-F238E27FC236}">
                    <a16:creationId xmlns:a16="http://schemas.microsoft.com/office/drawing/2014/main" id="{F5EEC93F-E45C-C0DF-B98E-7C3CFB92B5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76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50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>
                <a:solidFill>
                  <a:srgbClr val="0070C0"/>
                </a:solidFill>
                <a:latin typeface="Staatliches" pitchFamily="2" charset="0"/>
              </a:rPr>
              <a:t>Module RFID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89" t="84927" r="50799" b="-768"/>
          <a:stretch/>
        </p:blipFill>
        <p:spPr>
          <a:xfrm>
            <a:off x="720000" y="2097211"/>
            <a:ext cx="4243886" cy="228575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64C3D8E-A8B0-DC3F-DA9D-D9BA76B7B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5" b="15355"/>
          <a:stretch/>
        </p:blipFill>
        <p:spPr bwMode="auto">
          <a:xfrm>
            <a:off x="5680353" y="1466350"/>
            <a:ext cx="5119647" cy="354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97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 err="1">
                <a:solidFill>
                  <a:srgbClr val="0070C0"/>
                </a:solidFill>
                <a:latin typeface="Staatliches" pitchFamily="2" charset="0"/>
              </a:rPr>
              <a:t>MikroBUS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2" t="86654" r="-2" b="-533"/>
          <a:stretch/>
        </p:blipFill>
        <p:spPr>
          <a:xfrm>
            <a:off x="1325043" y="1136648"/>
            <a:ext cx="4243886" cy="2002617"/>
          </a:xfrm>
          <a:prstGeom prst="rect">
            <a:avLst/>
          </a:prstGeom>
        </p:spPr>
      </p:pic>
      <p:pic>
        <p:nvPicPr>
          <p:cNvPr id="32770" name="Picture 2">
            <a:extLst>
              <a:ext uri="{FF2B5EF4-FFF2-40B4-BE49-F238E27FC236}">
                <a16:creationId xmlns:a16="http://schemas.microsoft.com/office/drawing/2014/main" id="{68FC2A57-8D7F-4BA8-5352-4FFE68CC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1042548"/>
            <a:ext cx="4596722" cy="459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A59FB42C-AE7A-967A-E53E-083171BD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9659" t="45416" r="24350" b="18248"/>
          <a:stretch/>
        </p:blipFill>
        <p:spPr bwMode="auto">
          <a:xfrm>
            <a:off x="1148625" y="3340909"/>
            <a:ext cx="4596722" cy="253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6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Buzzer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AF88AAEC-449C-DE71-127F-F6439E1B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62" y="1205874"/>
            <a:ext cx="3349819" cy="4068425"/>
          </a:xfrm>
          <a:prstGeom prst="rect">
            <a:avLst/>
          </a:prstGeom>
        </p:spPr>
      </p:pic>
      <p:pic>
        <p:nvPicPr>
          <p:cNvPr id="5" name="Image 4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67CE8646-356C-B586-B3AD-24EF339D1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26" t="32991" b="34882"/>
          <a:stretch/>
        </p:blipFill>
        <p:spPr>
          <a:xfrm>
            <a:off x="720000" y="1448302"/>
            <a:ext cx="2872784" cy="35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Buzzer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26" t="32991" b="34882"/>
          <a:stretch/>
        </p:blipFill>
        <p:spPr>
          <a:xfrm>
            <a:off x="720000" y="1448302"/>
            <a:ext cx="2872784" cy="35835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D1178A-8FDA-E3AB-BFB7-02281074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617" y="1448302"/>
            <a:ext cx="7148383" cy="35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0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Schéma-blocs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508"/>
          <a:stretch/>
        </p:blipFill>
        <p:spPr>
          <a:xfrm>
            <a:off x="3996244" y="648000"/>
            <a:ext cx="3528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4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03 Hardware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Circuit électronique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et boitier</a:t>
            </a:r>
          </a:p>
        </p:txBody>
      </p:sp>
    </p:spTree>
    <p:extLst>
      <p:ext uri="{BB962C8B-B14F-4D97-AF65-F5344CB8AC3E}">
        <p14:creationId xmlns:p14="http://schemas.microsoft.com/office/powerpoint/2010/main" val="357773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Alimentation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52FE9A8-4168-FC2C-51DC-256E5B74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4451"/>
          <a:stretch/>
        </p:blipFill>
        <p:spPr>
          <a:xfrm>
            <a:off x="720244" y="1080087"/>
            <a:ext cx="10079756" cy="4859913"/>
          </a:xfrm>
          <a:custGeom>
            <a:avLst/>
            <a:gdLst>
              <a:gd name="connsiteX0" fmla="*/ 0 w 10079756"/>
              <a:gd name="connsiteY0" fmla="*/ 0 h 4859913"/>
              <a:gd name="connsiteX1" fmla="*/ 10079756 w 10079756"/>
              <a:gd name="connsiteY1" fmla="*/ 0 h 4859913"/>
              <a:gd name="connsiteX2" fmla="*/ 10079756 w 10079756"/>
              <a:gd name="connsiteY2" fmla="*/ 4859913 h 4859913"/>
              <a:gd name="connsiteX3" fmla="*/ 0 w 10079756"/>
              <a:gd name="connsiteY3" fmla="*/ 4859913 h 485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9756" h="4859913">
                <a:moveTo>
                  <a:pt x="0" y="0"/>
                </a:moveTo>
                <a:lnTo>
                  <a:pt x="10079756" y="0"/>
                </a:lnTo>
                <a:lnTo>
                  <a:pt x="10079756" y="4859913"/>
                </a:lnTo>
                <a:lnTo>
                  <a:pt x="0" y="48599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566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Alimentation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52FE9A8-4168-FC2C-51DC-256E5B74E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" t="-13" r="-12" b="34451"/>
          <a:stretch/>
        </p:blipFill>
        <p:spPr>
          <a:xfrm>
            <a:off x="720244" y="1080087"/>
            <a:ext cx="10079756" cy="4859913"/>
          </a:xfrm>
          <a:custGeom>
            <a:avLst/>
            <a:gdLst>
              <a:gd name="connsiteX0" fmla="*/ 0 w 10079756"/>
              <a:gd name="connsiteY0" fmla="*/ 0 h 4859913"/>
              <a:gd name="connsiteX1" fmla="*/ 10079756 w 10079756"/>
              <a:gd name="connsiteY1" fmla="*/ 0 h 4859913"/>
              <a:gd name="connsiteX2" fmla="*/ 10079756 w 10079756"/>
              <a:gd name="connsiteY2" fmla="*/ 4859913 h 4859913"/>
              <a:gd name="connsiteX3" fmla="*/ 0 w 10079756"/>
              <a:gd name="connsiteY3" fmla="*/ 4859913 h 485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9756" h="4859913">
                <a:moveTo>
                  <a:pt x="0" y="0"/>
                </a:moveTo>
                <a:lnTo>
                  <a:pt x="10079756" y="0"/>
                </a:lnTo>
                <a:lnTo>
                  <a:pt x="10079756" y="4859913"/>
                </a:lnTo>
                <a:lnTo>
                  <a:pt x="0" y="48599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7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Alimentation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52FE9A8-4168-FC2C-51DC-256E5B74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4451"/>
          <a:stretch/>
        </p:blipFill>
        <p:spPr>
          <a:xfrm>
            <a:off x="720244" y="1080087"/>
            <a:ext cx="10079756" cy="4859913"/>
          </a:xfrm>
          <a:custGeom>
            <a:avLst/>
            <a:gdLst>
              <a:gd name="connsiteX0" fmla="*/ 0 w 10079756"/>
              <a:gd name="connsiteY0" fmla="*/ 0 h 4859913"/>
              <a:gd name="connsiteX1" fmla="*/ 10079756 w 10079756"/>
              <a:gd name="connsiteY1" fmla="*/ 0 h 4859913"/>
              <a:gd name="connsiteX2" fmla="*/ 10079756 w 10079756"/>
              <a:gd name="connsiteY2" fmla="*/ 4859913 h 4859913"/>
              <a:gd name="connsiteX3" fmla="*/ 0 w 10079756"/>
              <a:gd name="connsiteY3" fmla="*/ 4859913 h 485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9756" h="4859913">
                <a:moveTo>
                  <a:pt x="0" y="0"/>
                </a:moveTo>
                <a:lnTo>
                  <a:pt x="10079756" y="0"/>
                </a:lnTo>
                <a:lnTo>
                  <a:pt x="10079756" y="4859913"/>
                </a:lnTo>
                <a:lnTo>
                  <a:pt x="0" y="48599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568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ommaire">
            <a:extLst>
              <a:ext uri="{FF2B5EF4-FFF2-40B4-BE49-F238E27FC236}">
                <a16:creationId xmlns:a16="http://schemas.microsoft.com/office/drawing/2014/main" id="{C62CC6CC-4344-2648-A611-D2AF8CD5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0"/>
            <a:ext cx="11520000" cy="1080000"/>
          </a:xfrm>
        </p:spPr>
        <p:txBody>
          <a:bodyPr>
            <a:noAutofit/>
          </a:bodyPr>
          <a:lstStyle/>
          <a:p>
            <a:pPr algn="ctr"/>
            <a:r>
              <a:rPr lang="fr-CH" dirty="0">
                <a:solidFill>
                  <a:srgbClr val="0070C0"/>
                </a:solidFill>
                <a:latin typeface="Staatliches" pitchFamily="2" charset="0"/>
              </a:rPr>
              <a:t>Sommaire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1" name="Zoom de section 40">
                <a:extLst>
                  <a:ext uri="{FF2B5EF4-FFF2-40B4-BE49-F238E27FC236}">
                    <a16:creationId xmlns:a16="http://schemas.microsoft.com/office/drawing/2014/main" id="{9D279A91-156C-2FA3-E6FA-3764E7A43C5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8441101"/>
                  </p:ext>
                </p:extLst>
              </p:nvPr>
            </p:nvGraphicFramePr>
            <p:xfrm>
              <a:off x="144000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3922BC5C-3B03-42FD-BCC1-0C77C4093160}">
                    <psez:zmPr id="{4377579C-DBB1-4453-B52D-D4434BE371E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1" name="Zoom de section 4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D279A91-156C-2FA3-E6FA-3764E7A43C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3" name="Zoom de section 42">
                <a:extLst>
                  <a:ext uri="{FF2B5EF4-FFF2-40B4-BE49-F238E27FC236}">
                    <a16:creationId xmlns:a16="http://schemas.microsoft.com/office/drawing/2014/main" id="{66E12E8C-31F3-A6D8-A531-8754210166D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0869382"/>
                  </p:ext>
                </p:extLst>
              </p:nvPr>
            </p:nvGraphicFramePr>
            <p:xfrm>
              <a:off x="2987999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30E991A4-9E08-4CC6-AE18-DC70074FD9AF}">
                    <psez:zmPr id="{276A3208-DA7F-42EC-BC92-4E978308F8E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3" name="Zoom de section 4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6E12E8C-31F3-A6D8-A531-8754210166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7999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5" name="Zoom de section 44">
                <a:extLst>
                  <a:ext uri="{FF2B5EF4-FFF2-40B4-BE49-F238E27FC236}">
                    <a16:creationId xmlns:a16="http://schemas.microsoft.com/office/drawing/2014/main" id="{3B4B43BE-BD0E-7C6A-0AE0-7EAB7DC291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25341409"/>
                  </p:ext>
                </p:extLst>
              </p:nvPr>
            </p:nvGraphicFramePr>
            <p:xfrm>
              <a:off x="5832000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71F4885F-EE35-429E-BEAE-40C5B9FD6895}">
                    <psez:zmPr id="{862F1C48-637F-4A3F-9AAD-C0D2D24D974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5" name="Zoom de section 4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B4B43BE-BD0E-7C6A-0AE0-7EAB7DC291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32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7" name="Zoom de section 46">
                <a:extLst>
                  <a:ext uri="{FF2B5EF4-FFF2-40B4-BE49-F238E27FC236}">
                    <a16:creationId xmlns:a16="http://schemas.microsoft.com/office/drawing/2014/main" id="{39B22983-5E05-76F4-C652-C6E87815F34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69493439"/>
                  </p:ext>
                </p:extLst>
              </p:nvPr>
            </p:nvGraphicFramePr>
            <p:xfrm>
              <a:off x="8676000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61168F69-5B75-4304-BCFA-751D9F7E59A9}">
                    <psez:zmPr id="{067E06BC-B53D-4A93-AC26-BD583D8FA689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7" name="Zoom de section 4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9B22983-5E05-76F4-C652-C6E87815F3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76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9" name="Zoom de section 48">
                <a:extLst>
                  <a:ext uri="{FF2B5EF4-FFF2-40B4-BE49-F238E27FC236}">
                    <a16:creationId xmlns:a16="http://schemas.microsoft.com/office/drawing/2014/main" id="{BD01D35B-12E0-6198-5812-3DB1C1EB20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37373509"/>
                  </p:ext>
                </p:extLst>
              </p:nvPr>
            </p:nvGraphicFramePr>
            <p:xfrm>
              <a:off x="144000" y="3779999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8581B9A6-6780-4C9D-9DB8-FDECD879ECFD}">
                    <psez:zmPr id="{DE4296C4-3A5E-454E-BDAD-13B2F84A43D9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9" name="Zoom de section 4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D01D35B-12E0-6198-5812-3DB1C1EB2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4000" y="3779999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1" name="Zoom de section 50">
                <a:extLst>
                  <a:ext uri="{FF2B5EF4-FFF2-40B4-BE49-F238E27FC236}">
                    <a16:creationId xmlns:a16="http://schemas.microsoft.com/office/drawing/2014/main" id="{A8914837-E174-EDB5-FD1D-35DEE1BF91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39675580"/>
                  </p:ext>
                </p:extLst>
              </p:nvPr>
            </p:nvGraphicFramePr>
            <p:xfrm>
              <a:off x="2988000" y="378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C3C932B2-7D6B-4CDD-B5F4-F51E8DEDCB41}">
                    <psez:zmPr id="{1ADB4288-1ED2-4A69-A8A4-A92E4900D874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1" name="Zoom de section 5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8914837-E174-EDB5-FD1D-35DEE1BF91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88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4" name="Zoom de section 53">
                <a:extLst>
                  <a:ext uri="{FF2B5EF4-FFF2-40B4-BE49-F238E27FC236}">
                    <a16:creationId xmlns:a16="http://schemas.microsoft.com/office/drawing/2014/main" id="{F4FAB329-2FCD-DD96-3D87-14979292B02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08622283"/>
                  </p:ext>
                </p:extLst>
              </p:nvPr>
            </p:nvGraphicFramePr>
            <p:xfrm>
              <a:off x="5832000" y="378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B33C384B-0FFE-4CDE-835A-8871FDB046B2}">
                    <psez:zmPr id="{4F9C95BB-33CC-400D-AB83-757A00FA1F91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4" name="Zoom de section 5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4FAB329-2FCD-DD96-3D87-14979292B0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32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0" name="Zoom de section 59">
                <a:extLst>
                  <a:ext uri="{FF2B5EF4-FFF2-40B4-BE49-F238E27FC236}">
                    <a16:creationId xmlns:a16="http://schemas.microsoft.com/office/drawing/2014/main" id="{29BCDD02-658E-AA33-9700-D3FB2DFCCBF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9806011"/>
                  </p:ext>
                </p:extLst>
              </p:nvPr>
            </p:nvGraphicFramePr>
            <p:xfrm>
              <a:off x="8676000" y="378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59632D7C-496E-4B60-A870-B8EE2D5F4677}">
                    <psez:zmPr id="{1405D721-C597-42B5-8630-C25384D4FACF}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0" name="Zoom de section 59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29BCDD02-658E-AA33-9700-D3FB2DFCCB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76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p:grpSp>
        <p:nvGrpSpPr>
          <p:cNvPr id="2" name="Groupe 1">
            <a:extLst>
              <a:ext uri="{FF2B5EF4-FFF2-40B4-BE49-F238E27FC236}">
                <a16:creationId xmlns:a16="http://schemas.microsoft.com/office/drawing/2014/main" id="{91404049-DBFC-3C7A-35BD-94B6D011BE1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D5F594C5-DB8F-31C1-9D41-7D2436A3711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0B1D678-6171-5399-18AD-84C4F3E3F1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E99EA55-8B8B-5075-C3A8-04EF6F91771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FF069F3-3EE0-7784-FA72-A918CAD6A4A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354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PISTE 3V3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3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PIC32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4810EE7-F170-E8C1-7688-1F7D73B7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89" t="53747" r="7319"/>
          <a:stretch/>
        </p:blipFill>
        <p:spPr>
          <a:xfrm>
            <a:off x="720000" y="900000"/>
            <a:ext cx="10080000" cy="5021397"/>
          </a:xfrm>
          <a:custGeom>
            <a:avLst/>
            <a:gdLst>
              <a:gd name="connsiteX0" fmla="*/ 0 w 10080000"/>
              <a:gd name="connsiteY0" fmla="*/ 0 h 5021397"/>
              <a:gd name="connsiteX1" fmla="*/ 10080000 w 10080000"/>
              <a:gd name="connsiteY1" fmla="*/ 0 h 5021397"/>
              <a:gd name="connsiteX2" fmla="*/ 10080000 w 10080000"/>
              <a:gd name="connsiteY2" fmla="*/ 5021397 h 5021397"/>
              <a:gd name="connsiteX3" fmla="*/ 0 w 10080000"/>
              <a:gd name="connsiteY3" fmla="*/ 5021397 h 502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0000" h="5021397">
                <a:moveTo>
                  <a:pt x="0" y="0"/>
                </a:moveTo>
                <a:lnTo>
                  <a:pt x="10080000" y="0"/>
                </a:lnTo>
                <a:lnTo>
                  <a:pt x="10080000" y="5021397"/>
                </a:lnTo>
                <a:lnTo>
                  <a:pt x="0" y="502139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685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ESP32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46011CD-450E-5B60-03CB-DEAC736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78" t="54813" b="247"/>
          <a:stretch/>
        </p:blipFill>
        <p:spPr>
          <a:xfrm>
            <a:off x="720000" y="900000"/>
            <a:ext cx="8587781" cy="5040000"/>
          </a:xfrm>
          <a:custGeom>
            <a:avLst/>
            <a:gdLst>
              <a:gd name="connsiteX0" fmla="*/ 0 w 8587781"/>
              <a:gd name="connsiteY0" fmla="*/ 0 h 5040000"/>
              <a:gd name="connsiteX1" fmla="*/ 8587781 w 8587781"/>
              <a:gd name="connsiteY1" fmla="*/ 0 h 5040000"/>
              <a:gd name="connsiteX2" fmla="*/ 8587781 w 8587781"/>
              <a:gd name="connsiteY2" fmla="*/ 5040000 h 5040000"/>
              <a:gd name="connsiteX3" fmla="*/ 0 w 8587781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7781" h="5040000">
                <a:moveTo>
                  <a:pt x="0" y="0"/>
                </a:moveTo>
                <a:lnTo>
                  <a:pt x="8587781" y="0"/>
                </a:lnTo>
                <a:lnTo>
                  <a:pt x="8587781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814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DFA814E0-64E2-C5F6-583E-995A9A47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34" t="26966" b="28619"/>
          <a:stretch/>
        </p:blipFill>
        <p:spPr>
          <a:xfrm>
            <a:off x="720000" y="900000"/>
            <a:ext cx="9127781" cy="5040000"/>
          </a:xfrm>
          <a:custGeom>
            <a:avLst/>
            <a:gdLst>
              <a:gd name="connsiteX0" fmla="*/ 0 w 9127781"/>
              <a:gd name="connsiteY0" fmla="*/ 0 h 5040000"/>
              <a:gd name="connsiteX1" fmla="*/ 9127781 w 9127781"/>
              <a:gd name="connsiteY1" fmla="*/ 0 h 5040000"/>
              <a:gd name="connsiteX2" fmla="*/ 9127781 w 9127781"/>
              <a:gd name="connsiteY2" fmla="*/ 5040000 h 5040000"/>
              <a:gd name="connsiteX3" fmla="*/ 0 w 9127781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7781" h="5040000">
                <a:moveTo>
                  <a:pt x="0" y="0"/>
                </a:moveTo>
                <a:lnTo>
                  <a:pt x="9127781" y="0"/>
                </a:lnTo>
                <a:lnTo>
                  <a:pt x="9127781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352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B1146E95-7410-5CBE-F41B-F5527978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45" r="28474" b="20521"/>
          <a:stretch/>
        </p:blipFill>
        <p:spPr>
          <a:xfrm>
            <a:off x="2340244" y="900000"/>
            <a:ext cx="8459756" cy="5040000"/>
          </a:xfrm>
          <a:custGeom>
            <a:avLst/>
            <a:gdLst>
              <a:gd name="connsiteX0" fmla="*/ 0 w 8459756"/>
              <a:gd name="connsiteY0" fmla="*/ 0 h 5040000"/>
              <a:gd name="connsiteX1" fmla="*/ 8459756 w 8459756"/>
              <a:gd name="connsiteY1" fmla="*/ 0 h 5040000"/>
              <a:gd name="connsiteX2" fmla="*/ 8459756 w 8459756"/>
              <a:gd name="connsiteY2" fmla="*/ 5040000 h 5040000"/>
              <a:gd name="connsiteX3" fmla="*/ 0 w 8459756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9756" h="5040000">
                <a:moveTo>
                  <a:pt x="0" y="0"/>
                </a:moveTo>
                <a:lnTo>
                  <a:pt x="8459756" y="0"/>
                </a:lnTo>
                <a:lnTo>
                  <a:pt x="8459756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057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DFA814E0-64E2-C5F6-583E-995A9A47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34" t="26966" b="28619"/>
          <a:stretch/>
        </p:blipFill>
        <p:spPr>
          <a:xfrm>
            <a:off x="720000" y="900000"/>
            <a:ext cx="9127781" cy="5040000"/>
          </a:xfrm>
          <a:custGeom>
            <a:avLst/>
            <a:gdLst>
              <a:gd name="connsiteX0" fmla="*/ 0 w 9127781"/>
              <a:gd name="connsiteY0" fmla="*/ 0 h 5040000"/>
              <a:gd name="connsiteX1" fmla="*/ 9127781 w 9127781"/>
              <a:gd name="connsiteY1" fmla="*/ 0 h 5040000"/>
              <a:gd name="connsiteX2" fmla="*/ 9127781 w 9127781"/>
              <a:gd name="connsiteY2" fmla="*/ 5040000 h 5040000"/>
              <a:gd name="connsiteX3" fmla="*/ 0 w 9127781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7781" h="5040000">
                <a:moveTo>
                  <a:pt x="0" y="0"/>
                </a:moveTo>
                <a:lnTo>
                  <a:pt x="9127781" y="0"/>
                </a:lnTo>
                <a:lnTo>
                  <a:pt x="9127781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614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RFID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C733427-F491-8457-3F25-BFB5CC96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469" r="33347"/>
          <a:stretch/>
        </p:blipFill>
        <p:spPr>
          <a:xfrm>
            <a:off x="1800000" y="900001"/>
            <a:ext cx="9000000" cy="4819973"/>
          </a:xfrm>
          <a:custGeom>
            <a:avLst/>
            <a:gdLst>
              <a:gd name="connsiteX0" fmla="*/ 0 w 9000000"/>
              <a:gd name="connsiteY0" fmla="*/ 0 h 4819973"/>
              <a:gd name="connsiteX1" fmla="*/ 9000000 w 9000000"/>
              <a:gd name="connsiteY1" fmla="*/ 0 h 4819973"/>
              <a:gd name="connsiteX2" fmla="*/ 9000000 w 9000000"/>
              <a:gd name="connsiteY2" fmla="*/ 4819973 h 4819973"/>
              <a:gd name="connsiteX3" fmla="*/ 0 w 9000000"/>
              <a:gd name="connsiteY3" fmla="*/ 4819973 h 481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0" h="4819973">
                <a:moveTo>
                  <a:pt x="0" y="0"/>
                </a:moveTo>
                <a:lnTo>
                  <a:pt x="9000000" y="0"/>
                </a:lnTo>
                <a:lnTo>
                  <a:pt x="9000000" y="4819973"/>
                </a:lnTo>
                <a:lnTo>
                  <a:pt x="0" y="48199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948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LEDS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97B8AEDC-A925-DCBA-AC99-D0D911E6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5" t="13661" r="15304" b="31690"/>
          <a:stretch/>
        </p:blipFill>
        <p:spPr>
          <a:xfrm>
            <a:off x="720000" y="900000"/>
            <a:ext cx="10080000" cy="5040000"/>
          </a:xfrm>
          <a:custGeom>
            <a:avLst/>
            <a:gdLst>
              <a:gd name="connsiteX0" fmla="*/ 0 w 10080000"/>
              <a:gd name="connsiteY0" fmla="*/ 0 h 5040000"/>
              <a:gd name="connsiteX1" fmla="*/ 10080000 w 10080000"/>
              <a:gd name="connsiteY1" fmla="*/ 0 h 5040000"/>
              <a:gd name="connsiteX2" fmla="*/ 10080000 w 10080000"/>
              <a:gd name="connsiteY2" fmla="*/ 5040000 h 5040000"/>
              <a:gd name="connsiteX3" fmla="*/ 0 w 10080000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0000" h="5040000">
                <a:moveTo>
                  <a:pt x="0" y="0"/>
                </a:moveTo>
                <a:lnTo>
                  <a:pt x="10080000" y="0"/>
                </a:lnTo>
                <a:lnTo>
                  <a:pt x="10080000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9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01 Introduction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But du projet et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143087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buzzer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48DC4EBA-96A3-B635-DCD7-F3B58F4F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305" r="48488"/>
          <a:stretch/>
        </p:blipFill>
        <p:spPr>
          <a:xfrm>
            <a:off x="3780244" y="900000"/>
            <a:ext cx="7019756" cy="4880888"/>
          </a:xfrm>
          <a:custGeom>
            <a:avLst/>
            <a:gdLst>
              <a:gd name="connsiteX0" fmla="*/ 0 w 7019756"/>
              <a:gd name="connsiteY0" fmla="*/ 0 h 4880888"/>
              <a:gd name="connsiteX1" fmla="*/ 7019756 w 7019756"/>
              <a:gd name="connsiteY1" fmla="*/ 0 h 4880888"/>
              <a:gd name="connsiteX2" fmla="*/ 7019756 w 7019756"/>
              <a:gd name="connsiteY2" fmla="*/ 4880888 h 4880888"/>
              <a:gd name="connsiteX3" fmla="*/ 0 w 7019756"/>
              <a:gd name="connsiteY3" fmla="*/ 4880888 h 488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9756" h="4880888">
                <a:moveTo>
                  <a:pt x="0" y="0"/>
                </a:moveTo>
                <a:lnTo>
                  <a:pt x="7019756" y="0"/>
                </a:lnTo>
                <a:lnTo>
                  <a:pt x="7019756" y="4880888"/>
                </a:lnTo>
                <a:lnTo>
                  <a:pt x="0" y="4880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691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Etat de fonctionnement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Graphique 5" descr="Badge Tick1 avec un remplissage uni">
            <a:extLst>
              <a:ext uri="{FF2B5EF4-FFF2-40B4-BE49-F238E27FC236}">
                <a16:creationId xmlns:a16="http://schemas.microsoft.com/office/drawing/2014/main" id="{F2251DCF-71F5-743B-6316-81C24BBF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2519" y="1123095"/>
            <a:ext cx="936000" cy="9360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3F9E2F5-84DD-1F34-AB43-B5C82D43DA13}"/>
              </a:ext>
            </a:extLst>
          </p:cNvPr>
          <p:cNvSpPr txBox="1"/>
          <p:nvPr/>
        </p:nvSpPr>
        <p:spPr>
          <a:xfrm>
            <a:off x="6480519" y="2419094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Circuit fonctionnel</a:t>
            </a:r>
            <a:b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sans modifications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D3E387-836F-8A8E-1C95-B72A02439F41}"/>
              </a:ext>
            </a:extLst>
          </p:cNvPr>
          <p:cNvSpPr txBox="1"/>
          <p:nvPr/>
        </p:nvSpPr>
        <p:spPr>
          <a:xfrm>
            <a:off x="1058520" y="2419094"/>
            <a:ext cx="398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Inversion UART ESP32</a:t>
            </a:r>
            <a:endParaRPr lang="fr-CH" sz="24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F0E4F67-F661-1891-188A-DDE5ADAFDCDB}"/>
              </a:ext>
            </a:extLst>
          </p:cNvPr>
          <p:cNvSpPr txBox="1"/>
          <p:nvPr/>
        </p:nvSpPr>
        <p:spPr>
          <a:xfrm>
            <a:off x="1058520" y="3312597"/>
            <a:ext cx="398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Utilisation SPI au lieu de OC pour les LEDs</a:t>
            </a:r>
            <a:endParaRPr lang="fr-CH" sz="24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19B5BE2-5159-C546-584F-F82CEFD4A89C}"/>
              </a:ext>
            </a:extLst>
          </p:cNvPr>
          <p:cNvSpPr txBox="1"/>
          <p:nvPr/>
        </p:nvSpPr>
        <p:spPr>
          <a:xfrm>
            <a:off x="1058520" y="4533673"/>
            <a:ext cx="398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PIC32 ne démarre pas automatiquement à l’allumage</a:t>
            </a:r>
            <a:endParaRPr lang="fr-CH" sz="24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Graphique 21" descr="Badge croix avec un remplissage uni">
            <a:extLst>
              <a:ext uri="{FF2B5EF4-FFF2-40B4-BE49-F238E27FC236}">
                <a16:creationId xmlns:a16="http://schemas.microsoft.com/office/drawing/2014/main" id="{10A2603C-6F2E-A662-16B2-EAD0D14A4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1245" y="1123095"/>
            <a:ext cx="936000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Boitier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9039589"/>
                  </p:ext>
                </p:extLst>
              </p:nvPr>
            </p:nvGraphicFramePr>
            <p:xfrm rot="16200000">
              <a:off x="3418962" y="1916021"/>
              <a:ext cx="4680000" cy="300813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4680000" cy="3008131"/>
                    </a:xfrm>
                    <a:prstGeom prst="rect">
                      <a:avLst/>
                    </a:prstGeom>
                  </am3d:spPr>
                  <am3d:camera>
                    <am3d:pos x="0" y="0" z="576622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556578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56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3418962" y="1916021"/>
                <a:ext cx="4680000" cy="3008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934988"/>
                  </p:ext>
                </p:extLst>
              </p:nvPr>
            </p:nvGraphicFramePr>
            <p:xfrm>
              <a:off x="4265676" y="1080092"/>
              <a:ext cx="2986572" cy="467998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86572" cy="4679989"/>
                    </a:xfrm>
                    <a:prstGeom prst="rect">
                      <a:avLst/>
                    </a:prstGeom>
                  </am3d:spPr>
                  <am3d:camera>
                    <am3d:pos x="0" y="0" z="558399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110131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25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5676" y="1080092"/>
                <a:ext cx="2986572" cy="4679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48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Boitier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1117874"/>
                  </p:ext>
                </p:extLst>
              </p:nvPr>
            </p:nvGraphicFramePr>
            <p:xfrm>
              <a:off x="2340244" y="1080087"/>
              <a:ext cx="2986582" cy="468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6582" cy="4680000"/>
                    </a:xfrm>
                    <a:prstGeom prst="rect">
                      <a:avLst/>
                    </a:prstGeom>
                  </am3d:spPr>
                  <am3d:camera>
                    <am3d:pos x="0" y="0" z="576622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556578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115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244" y="1080087"/>
                <a:ext cx="2986582" cy="46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499813"/>
                  </p:ext>
                </p:extLst>
              </p:nvPr>
            </p:nvGraphicFramePr>
            <p:xfrm>
              <a:off x="6193664" y="1079854"/>
              <a:ext cx="2986728" cy="46802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86728" cy="4680233"/>
                    </a:xfrm>
                    <a:prstGeom prst="rect">
                      <a:avLst/>
                    </a:prstGeom>
                  </am3d:spPr>
                  <am3d:camera>
                    <am3d:pos x="0" y="0" z="558399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110131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254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3664" y="1079854"/>
                <a:ext cx="2986728" cy="46802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23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Coûts matériel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62C08426-B22C-C1B7-EC2F-66E2621C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319825"/>
            <a:ext cx="2700244" cy="18405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5DC072-1859-821E-EAC8-F99F74592B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080087"/>
            <a:ext cx="6480000" cy="43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793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Coûts matériel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7386792-206D-E5C9-D5CF-D04D22D6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93453"/>
            <a:ext cx="2700000" cy="32932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B63923-96C0-22C6-5213-80CAD9363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197" y="1072771"/>
            <a:ext cx="6492803" cy="43346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652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Coûts matériel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0A3702F-CD94-3537-EACD-5C280DE5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138294"/>
            <a:ext cx="2700000" cy="220358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8CF7ED4-972D-C46D-B50A-F01294D1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197" y="1072771"/>
            <a:ext cx="6492803" cy="43346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693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04 </a:t>
            </a:r>
            <a:r>
              <a:rPr lang="fr-FR" sz="10000" dirty="0" err="1">
                <a:latin typeface="Staatliches" pitchFamily="2" charset="0"/>
              </a:rPr>
              <a:t>Firmware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Programmation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du circuit</a:t>
            </a:r>
          </a:p>
        </p:txBody>
      </p:sp>
    </p:spTree>
    <p:extLst>
      <p:ext uri="{BB962C8B-B14F-4D97-AF65-F5344CB8AC3E}">
        <p14:creationId xmlns:p14="http://schemas.microsoft.com/office/powerpoint/2010/main" val="163960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6B391B5-1E1A-5C49-879C-95F79C21CDC9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3027225" y="3135087"/>
            <a:ext cx="10965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D057244-C909-04A8-6B18-788082AC190F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5203556" y="3135087"/>
            <a:ext cx="11144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7277EDF-EF70-50BA-B96B-256AE9839D6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397758" y="3135087"/>
            <a:ext cx="9311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FE853204-C37C-A44B-AE55-FB0E7DCE6312}"/>
              </a:ext>
            </a:extLst>
          </p:cNvPr>
          <p:cNvCxnSpPr>
            <a:cxnSpLocks/>
            <a:stCxn id="6" idx="0"/>
            <a:endCxn id="3" idx="0"/>
          </p:cNvCxnSpPr>
          <p:nvPr/>
        </p:nvCxnSpPr>
        <p:spPr>
          <a:xfrm rot="16200000" flipV="1">
            <a:off x="5678077" y="-595652"/>
            <a:ext cx="12700" cy="6381478"/>
          </a:xfrm>
          <a:prstGeom prst="bentConnector3">
            <a:avLst>
              <a:gd name="adj1" fmla="val 49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Machines d’états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D595936A-0504-2736-A10A-BE3E4ED3A0A8}"/>
              </a:ext>
            </a:extLst>
          </p:cNvPr>
          <p:cNvSpPr/>
          <p:nvPr/>
        </p:nvSpPr>
        <p:spPr>
          <a:xfrm>
            <a:off x="1947450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477CAE5-326A-334F-CC55-9F62F86EDE42}"/>
              </a:ext>
            </a:extLst>
          </p:cNvPr>
          <p:cNvSpPr/>
          <p:nvPr/>
        </p:nvSpPr>
        <p:spPr>
          <a:xfrm>
            <a:off x="4123781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ESP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8F4B2D0-8BFC-7B5D-691E-4FD40333DD83}"/>
              </a:ext>
            </a:extLst>
          </p:cNvPr>
          <p:cNvSpPr/>
          <p:nvPr/>
        </p:nvSpPr>
        <p:spPr>
          <a:xfrm>
            <a:off x="6317983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CHU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1BA15E0-533F-9442-9219-03284DA68A4F}"/>
              </a:ext>
            </a:extLst>
          </p:cNvPr>
          <p:cNvSpPr/>
          <p:nvPr/>
        </p:nvSpPr>
        <p:spPr>
          <a:xfrm>
            <a:off x="8328928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BZR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7B43E74-2093-8F2B-8555-5793AE73CA8C}"/>
              </a:ext>
            </a:extLst>
          </p:cNvPr>
          <p:cNvSpPr txBox="1"/>
          <p:nvPr/>
        </p:nvSpPr>
        <p:spPr>
          <a:xfrm>
            <a:off x="1485900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Gestion globale</a:t>
            </a:r>
            <a:br>
              <a:rPr lang="fr-FR" dirty="0"/>
            </a:br>
            <a:r>
              <a:rPr lang="fr-FR" dirty="0"/>
              <a:t>du système</a:t>
            </a:r>
            <a:endParaRPr lang="fr-CH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F40E88-484E-8107-FFDA-AEE24C9BF854}"/>
              </a:ext>
            </a:extLst>
          </p:cNvPr>
          <p:cNvSpPr txBox="1"/>
          <p:nvPr/>
        </p:nvSpPr>
        <p:spPr>
          <a:xfrm>
            <a:off x="3737025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</a:t>
            </a:r>
            <a:br>
              <a:rPr lang="fr-FR" dirty="0"/>
            </a:br>
            <a:r>
              <a:rPr lang="fr-FR" dirty="0"/>
              <a:t>ESP32</a:t>
            </a:r>
            <a:endParaRPr lang="fr-CH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5149FA9-49F7-3776-72DA-CFDAE0D616E9}"/>
              </a:ext>
            </a:extLst>
          </p:cNvPr>
          <p:cNvSpPr txBox="1"/>
          <p:nvPr/>
        </p:nvSpPr>
        <p:spPr>
          <a:xfrm>
            <a:off x="5897515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</a:t>
            </a:r>
            <a:br>
              <a:rPr lang="fr-FR" dirty="0"/>
            </a:br>
            <a:r>
              <a:rPr lang="fr-FR" dirty="0"/>
              <a:t>RFID</a:t>
            </a:r>
            <a:endParaRPr lang="fr-CH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7BACBB6-4F04-D7BE-50B7-54A06655A00E}"/>
              </a:ext>
            </a:extLst>
          </p:cNvPr>
          <p:cNvSpPr txBox="1"/>
          <p:nvPr/>
        </p:nvSpPr>
        <p:spPr>
          <a:xfrm>
            <a:off x="7932191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</a:t>
            </a:r>
            <a:br>
              <a:rPr lang="fr-FR" dirty="0"/>
            </a:br>
            <a:r>
              <a:rPr lang="fr-FR" dirty="0"/>
              <a:t>Buzzer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0751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01 Introduction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Contexte</a:t>
            </a:r>
          </a:p>
        </p:txBody>
      </p:sp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0A9311B8-7E91-5AD1-8405-EC73E2011EA8}"/>
              </a:ext>
            </a:extLst>
          </p:cNvPr>
          <p:cNvGrpSpPr/>
          <p:nvPr/>
        </p:nvGrpSpPr>
        <p:grpSpPr>
          <a:xfrm>
            <a:off x="4139450" y="3060000"/>
            <a:ext cx="3240000" cy="1800000"/>
            <a:chOff x="4139450" y="3168087"/>
            <a:chExt cx="3240000" cy="1800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3298D9D-C50D-C52A-A2A1-C8DD5C5F5D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2" t="21059" r="23666" b="26309"/>
            <a:stretch/>
          </p:blipFill>
          <p:spPr bwMode="auto">
            <a:xfrm>
              <a:off x="5292000" y="3276087"/>
              <a:ext cx="936000" cy="9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hexa_sommaire_forme">
              <a:extLst>
                <a:ext uri="{FF2B5EF4-FFF2-40B4-BE49-F238E27FC236}">
                  <a16:creationId xmlns:a16="http://schemas.microsoft.com/office/drawing/2014/main" id="{4D789234-CB92-3B20-BF75-D9665D588169}"/>
                </a:ext>
              </a:extLst>
            </p:cNvPr>
            <p:cNvSpPr/>
            <p:nvPr/>
          </p:nvSpPr>
          <p:spPr>
            <a:xfrm>
              <a:off x="4139450" y="3168087"/>
              <a:ext cx="3240000" cy="180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3DD5C043-9D15-9A3E-9B11-DA2DCFF2B3B2}"/>
                </a:ext>
              </a:extLst>
            </p:cNvPr>
            <p:cNvSpPr txBox="1"/>
            <p:nvPr/>
          </p:nvSpPr>
          <p:spPr>
            <a:xfrm>
              <a:off x="4590000" y="4248087"/>
              <a:ext cx="2340000" cy="720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Accès aux appareils avec badge RFID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976AA0E-8F36-1A2E-5C70-FD881447E8FD}"/>
              </a:ext>
            </a:extLst>
          </p:cNvPr>
          <p:cNvGrpSpPr/>
          <p:nvPr/>
        </p:nvGrpSpPr>
        <p:grpSpPr>
          <a:xfrm>
            <a:off x="7560000" y="4140000"/>
            <a:ext cx="3240000" cy="720000"/>
            <a:chOff x="7560000" y="4680000"/>
            <a:chExt cx="3240000" cy="720000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7D896709-6953-F8F8-8A03-259B8E444D64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Augmenter la sécurité face aux incendies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4" name="hexa_sommaire_forme">
              <a:extLst>
                <a:ext uri="{FF2B5EF4-FFF2-40B4-BE49-F238E27FC236}">
                  <a16:creationId xmlns:a16="http://schemas.microsoft.com/office/drawing/2014/main" id="{A75F67B1-A6DF-F469-E3A3-B0917F1220FA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E525F24C-2DB2-BC92-9A77-5773DC290990}"/>
              </a:ext>
            </a:extLst>
          </p:cNvPr>
          <p:cNvGrpSpPr/>
          <p:nvPr/>
        </p:nvGrpSpPr>
        <p:grpSpPr>
          <a:xfrm>
            <a:off x="7558900" y="3060000"/>
            <a:ext cx="3240000" cy="720000"/>
            <a:chOff x="7560000" y="4680000"/>
            <a:chExt cx="3240000" cy="720000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0BED3214-EE1C-BA8A-6A88-2B4408235193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Économies d’énergie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1" name="hexa_sommaire_forme">
              <a:extLst>
                <a:ext uri="{FF2B5EF4-FFF2-40B4-BE49-F238E27FC236}">
                  <a16:creationId xmlns:a16="http://schemas.microsoft.com/office/drawing/2014/main" id="{D0B5687D-76F2-FB01-27FE-17DCFE2F82C2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F5665751-E4FF-828F-2F1B-68857B1CC5E5}"/>
              </a:ext>
            </a:extLst>
          </p:cNvPr>
          <p:cNvGrpSpPr/>
          <p:nvPr/>
        </p:nvGrpSpPr>
        <p:grpSpPr>
          <a:xfrm>
            <a:off x="718900" y="4140000"/>
            <a:ext cx="3240000" cy="720000"/>
            <a:chOff x="7560000" y="4680000"/>
            <a:chExt cx="3240000" cy="720000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0F58BDD2-DF75-5D46-D6EC-A9AF19288596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Suivi des utilisations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4" name="hexa_sommaire_forme">
              <a:extLst>
                <a:ext uri="{FF2B5EF4-FFF2-40B4-BE49-F238E27FC236}">
                  <a16:creationId xmlns:a16="http://schemas.microsoft.com/office/drawing/2014/main" id="{9E2C1A40-33C2-5A7A-5804-06F97DEB0119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2537B3F-5A6C-2AD6-C681-1C9723F9667E}"/>
              </a:ext>
            </a:extLst>
          </p:cNvPr>
          <p:cNvGrpSpPr/>
          <p:nvPr/>
        </p:nvGrpSpPr>
        <p:grpSpPr>
          <a:xfrm>
            <a:off x="719138" y="3060000"/>
            <a:ext cx="3240000" cy="720000"/>
            <a:chOff x="7560000" y="4680000"/>
            <a:chExt cx="3240000" cy="720000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4A2F7C1E-3573-62FF-9863-089D531F30E7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Gestion des droits d’utilisation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hexa_sommaire_forme">
              <a:extLst>
                <a:ext uri="{FF2B5EF4-FFF2-40B4-BE49-F238E27FC236}">
                  <a16:creationId xmlns:a16="http://schemas.microsoft.com/office/drawing/2014/main" id="{CCD67ABE-8FF9-6D4E-08A0-E913B186B054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1027" name="Groupe 1026">
            <a:extLst>
              <a:ext uri="{FF2B5EF4-FFF2-40B4-BE49-F238E27FC236}">
                <a16:creationId xmlns:a16="http://schemas.microsoft.com/office/drawing/2014/main" id="{409695B6-4DF8-3886-00F4-929D22479AEF}"/>
              </a:ext>
            </a:extLst>
          </p:cNvPr>
          <p:cNvGrpSpPr/>
          <p:nvPr/>
        </p:nvGrpSpPr>
        <p:grpSpPr>
          <a:xfrm>
            <a:off x="3600000" y="1188000"/>
            <a:ext cx="4320000" cy="1440000"/>
            <a:chOff x="3600000" y="1260000"/>
            <a:chExt cx="4320000" cy="1440000"/>
          </a:xfrm>
        </p:grpSpPr>
        <p:sp>
          <p:nvSpPr>
            <p:cNvPr id="14" name="hexa_sommaire_forme">
              <a:extLst>
                <a:ext uri="{FF2B5EF4-FFF2-40B4-BE49-F238E27FC236}">
                  <a16:creationId xmlns:a16="http://schemas.microsoft.com/office/drawing/2014/main" id="{5271C7BF-9AD3-89BB-5A5C-ADC6BBBA476D}"/>
                </a:ext>
              </a:extLst>
            </p:cNvPr>
            <p:cNvSpPr/>
            <p:nvPr/>
          </p:nvSpPr>
          <p:spPr>
            <a:xfrm>
              <a:off x="3600000" y="1260000"/>
              <a:ext cx="4320000" cy="1440000"/>
            </a:xfrm>
            <a:prstGeom prst="hexagon">
              <a:avLst>
                <a:gd name="adj" fmla="val 25166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D1824483-7FFD-A24E-B1FD-789A73A8C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39" y="1353655"/>
              <a:ext cx="4141980" cy="1170126"/>
            </a:xfrm>
            <a:prstGeom prst="rect">
              <a:avLst/>
            </a:prstGeom>
          </p:spPr>
        </p:pic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7D89B4A9-5A32-C17B-6A36-1A3817584BEE}"/>
              </a:ext>
            </a:extLst>
          </p:cNvPr>
          <p:cNvGrpSpPr/>
          <p:nvPr/>
        </p:nvGrpSpPr>
        <p:grpSpPr>
          <a:xfrm>
            <a:off x="4464244" y="5112000"/>
            <a:ext cx="2592000" cy="579781"/>
            <a:chOff x="7560000" y="4680000"/>
            <a:chExt cx="3240000" cy="720000"/>
          </a:xfrm>
        </p:grpSpPr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D04234B1-567E-20FB-2284-264A044096DA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Durée limitée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24" name="hexa_sommaire_forme">
              <a:extLst>
                <a:ext uri="{FF2B5EF4-FFF2-40B4-BE49-F238E27FC236}">
                  <a16:creationId xmlns:a16="http://schemas.microsoft.com/office/drawing/2014/main" id="{32612AAF-1602-08CD-4FC7-1312FECAE12F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268CB98-7EF4-1092-D642-53FB8E88AE21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B6B40A82-D0A2-8F07-AE9B-EECE8C190CF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7A64B7F-2142-B177-0A4F-6A7987C1144C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531BBB8-67DB-08B0-E5DE-8DBE63370794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B39FACB-A09D-B02B-6A2A-66A4EBD6EC93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94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 d’états globale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18" name="Image 17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32575D24-368B-8AA8-511E-17D3C896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9" y="986787"/>
            <a:ext cx="401285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45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 d’états globale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49625CD1-04B2-3215-2869-CB4046E6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14"/>
          <a:stretch/>
        </p:blipFill>
        <p:spPr>
          <a:xfrm>
            <a:off x="1962150" y="1154956"/>
            <a:ext cx="8081492" cy="417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7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 d’états globale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49625CD1-04B2-3215-2869-CB4046E6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" t="40735" r="-539" b="-3"/>
          <a:stretch/>
        </p:blipFill>
        <p:spPr>
          <a:xfrm>
            <a:off x="2492974" y="897716"/>
            <a:ext cx="6531975" cy="48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7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05 Software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Programmation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logiciel</a:t>
            </a:r>
          </a:p>
        </p:txBody>
      </p:sp>
    </p:spTree>
    <p:extLst>
      <p:ext uri="{BB962C8B-B14F-4D97-AF65-F5344CB8AC3E}">
        <p14:creationId xmlns:p14="http://schemas.microsoft.com/office/powerpoint/2010/main" val="365212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05 Software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>
                <a:solidFill>
                  <a:srgbClr val="0070C0"/>
                </a:solidFill>
                <a:latin typeface="Staatliches" pitchFamily="2" charset="0"/>
              </a:rPr>
              <a:t>librairies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131245-A04D-BC14-488A-7E32CB4D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97" y="1994699"/>
            <a:ext cx="32400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058091-5B1A-0C6E-01FD-83CF744A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03" y="4139949"/>
            <a:ext cx="2276391" cy="10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21EDBBA-C353-4C10-096B-C564740C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16" y="1563627"/>
            <a:ext cx="1537729" cy="194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5FE4F83-7863-96F4-9870-4D836B9F0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8" b="29531"/>
          <a:stretch/>
        </p:blipFill>
        <p:spPr bwMode="auto">
          <a:xfrm>
            <a:off x="1440000" y="4138701"/>
            <a:ext cx="396443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9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05 Software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TRAMES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5EC5D32-F7B4-D951-9075-840738E2C65C}"/>
              </a:ext>
            </a:extLst>
          </p:cNvPr>
          <p:cNvSpPr/>
          <p:nvPr/>
        </p:nvSpPr>
        <p:spPr>
          <a:xfrm>
            <a:off x="1618962" y="2770240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‘M’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0x4D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C8BA1-B7F1-BA1F-34EF-6E19A2F19F75}"/>
              </a:ext>
            </a:extLst>
          </p:cNvPr>
          <p:cNvSpPr/>
          <p:nvPr/>
        </p:nvSpPr>
        <p:spPr>
          <a:xfrm>
            <a:off x="2938962" y="2770240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‘S’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0x53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A2954-6929-9B1E-33AE-DADE521DF46F}"/>
              </a:ext>
            </a:extLst>
          </p:cNvPr>
          <p:cNvSpPr/>
          <p:nvPr/>
        </p:nvSpPr>
        <p:spPr>
          <a:xfrm>
            <a:off x="4258962" y="2770240"/>
            <a:ext cx="432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UID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0x** / 0x** / 0x** / 0x**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9AC0EE-1A53-D6AD-A53C-95C06CB16E59}"/>
              </a:ext>
            </a:extLst>
          </p:cNvPr>
          <p:cNvSpPr/>
          <p:nvPr/>
        </p:nvSpPr>
        <p:spPr>
          <a:xfrm>
            <a:off x="8818962" y="2770240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‘Y’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0x59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F830-588E-DFD6-DC37-65BA884085D7}"/>
              </a:ext>
            </a:extLst>
          </p:cNvPr>
          <p:cNvSpPr/>
          <p:nvPr/>
        </p:nvSpPr>
        <p:spPr>
          <a:xfrm>
            <a:off x="8818962" y="4131886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‘N’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0x4E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5" name="Accolade fermante 14">
            <a:extLst>
              <a:ext uri="{FF2B5EF4-FFF2-40B4-BE49-F238E27FC236}">
                <a16:creationId xmlns:a16="http://schemas.microsoft.com/office/drawing/2014/main" id="{AD3F09CA-2B9B-BADF-E3F4-711B99D612BF}"/>
              </a:ext>
            </a:extLst>
          </p:cNvPr>
          <p:cNvSpPr/>
          <p:nvPr/>
        </p:nvSpPr>
        <p:spPr>
          <a:xfrm rot="5400000">
            <a:off x="4774962" y="915512"/>
            <a:ext cx="648000" cy="696000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C95EB54-BB56-10D8-59B6-EC5331603012}"/>
              </a:ext>
            </a:extLst>
          </p:cNvPr>
          <p:cNvSpPr txBox="1"/>
          <p:nvPr/>
        </p:nvSpPr>
        <p:spPr>
          <a:xfrm>
            <a:off x="4113124" y="4785263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ESP32</a:t>
            </a:r>
            <a:endParaRPr lang="fr-CH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Accolade fermante 17">
            <a:extLst>
              <a:ext uri="{FF2B5EF4-FFF2-40B4-BE49-F238E27FC236}">
                <a16:creationId xmlns:a16="http://schemas.microsoft.com/office/drawing/2014/main" id="{5E8BA6F3-FE40-06A6-657C-C9E26994007B}"/>
              </a:ext>
            </a:extLst>
          </p:cNvPr>
          <p:cNvSpPr/>
          <p:nvPr/>
        </p:nvSpPr>
        <p:spPr>
          <a:xfrm rot="16200000">
            <a:off x="5434962" y="-1925756"/>
            <a:ext cx="648000" cy="828000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ADE04B-4285-DCBE-2CCF-A375AAC401BC}"/>
              </a:ext>
            </a:extLst>
          </p:cNvPr>
          <p:cNvSpPr txBox="1"/>
          <p:nvPr/>
        </p:nvSpPr>
        <p:spPr>
          <a:xfrm>
            <a:off x="4772086" y="1393299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Raspberry PI</a:t>
            </a:r>
            <a:endParaRPr lang="fr-CH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43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05 Software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Base de données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DBE586D-43F5-020C-47A5-408B3FD9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51" y="1352553"/>
            <a:ext cx="7678222" cy="39481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894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06 ETAT ACTUEL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Etat du projet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et 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24300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854F7D5E-516E-C7BA-3762-02EA1C7B8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20304"/>
              </p:ext>
            </p:extLst>
          </p:nvPr>
        </p:nvGraphicFramePr>
        <p:xfrm>
          <a:off x="2160244" y="1440086"/>
          <a:ext cx="7200000" cy="3600003"/>
        </p:xfrm>
        <a:graphic>
          <a:graphicData uri="http://schemas.openxmlformats.org/drawingml/2006/table">
            <a:tbl>
              <a:tblPr firstRow="1" firstCol="1" bandRow="1"/>
              <a:tblGrid>
                <a:gridCol w="2925247">
                  <a:extLst>
                    <a:ext uri="{9D8B030D-6E8A-4147-A177-3AD203B41FA5}">
                      <a16:colId xmlns:a16="http://schemas.microsoft.com/office/drawing/2014/main" val="2265251726"/>
                    </a:ext>
                  </a:extLst>
                </a:gridCol>
                <a:gridCol w="674754">
                  <a:extLst>
                    <a:ext uri="{9D8B030D-6E8A-4147-A177-3AD203B41FA5}">
                      <a16:colId xmlns:a16="http://schemas.microsoft.com/office/drawing/2014/main" val="586917017"/>
                    </a:ext>
                  </a:extLst>
                </a:gridCol>
                <a:gridCol w="3599999">
                  <a:extLst>
                    <a:ext uri="{9D8B030D-6E8A-4147-A177-3AD203B41FA5}">
                      <a16:colId xmlns:a16="http://schemas.microsoft.com/office/drawing/2014/main" val="834822687"/>
                    </a:ext>
                  </a:extLst>
                </a:gridCol>
              </a:tblGrid>
              <a:tr h="327273">
                <a:tc gridSpan="3">
                  <a:txBody>
                    <a:bodyPr/>
                    <a:lstStyle/>
                    <a:p>
                      <a:r>
                        <a:rPr lang="fr-CH" sz="1000" b="1" dirty="0">
                          <a:solidFill>
                            <a:srgbClr val="000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 Hardware</a:t>
                      </a:r>
                      <a:endParaRPr lang="fr-CH" sz="1000" b="1" dirty="0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620537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Microcontrôleur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030884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Lecteur RFID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828819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Alimentation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411266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Convertisseur AC / DC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835975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Commutation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77852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Connecteur Ethernet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FFC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Implémenté mais non fonctionnel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47068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3765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Buzzer timeout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35910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LEDs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83702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Boitier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FFC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Esquisse tracée mais non réalisé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1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98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854F7D5E-516E-C7BA-3762-02EA1C7B8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40108"/>
              </p:ext>
            </p:extLst>
          </p:nvPr>
        </p:nvGraphicFramePr>
        <p:xfrm>
          <a:off x="2160244" y="1440086"/>
          <a:ext cx="7200000" cy="3600003"/>
        </p:xfrm>
        <a:graphic>
          <a:graphicData uri="http://schemas.openxmlformats.org/drawingml/2006/table">
            <a:tbl>
              <a:tblPr firstRow="1" firstCol="1" bandRow="1"/>
              <a:tblGrid>
                <a:gridCol w="2925248">
                  <a:extLst>
                    <a:ext uri="{9D8B030D-6E8A-4147-A177-3AD203B41FA5}">
                      <a16:colId xmlns:a16="http://schemas.microsoft.com/office/drawing/2014/main" val="2265251726"/>
                    </a:ext>
                  </a:extLst>
                </a:gridCol>
                <a:gridCol w="674752">
                  <a:extLst>
                    <a:ext uri="{9D8B030D-6E8A-4147-A177-3AD203B41FA5}">
                      <a16:colId xmlns:a16="http://schemas.microsoft.com/office/drawing/2014/main" val="58691701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834822687"/>
                    </a:ext>
                  </a:extLst>
                </a:gridCol>
              </a:tblGrid>
              <a:tr h="327273">
                <a:tc gridSpan="3">
                  <a:txBody>
                    <a:bodyPr/>
                    <a:lstStyle/>
                    <a:p>
                      <a:r>
                        <a:rPr lang="fr-CH" sz="1000" b="1" dirty="0">
                          <a:solidFill>
                            <a:srgbClr val="000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 Hardware</a:t>
                      </a:r>
                      <a:endParaRPr lang="fr-CH" sz="1000" b="1" dirty="0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620537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Microcontrôleur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FFC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fr-CH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Problème au démarrage du système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030884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Lecteur RFID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828819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Alimentation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411266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Convertisseur AC / DC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835975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Commutation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77852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Connecteur Ethernet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FFC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Implémenté mais non fonctionnel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47068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3765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Buzzer timeout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35910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LEDs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83702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Boitier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Boitier réalisé et imprimé en 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1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73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0" name="boitier">
            <a:extLst>
              <a:ext uri="{FF2B5EF4-FFF2-40B4-BE49-F238E27FC236}">
                <a16:creationId xmlns:a16="http://schemas.microsoft.com/office/drawing/2014/main" id="{10A39494-1BBE-FD93-6824-C3F360EA36BC}"/>
              </a:ext>
            </a:extLst>
          </p:cNvPr>
          <p:cNvGrpSpPr/>
          <p:nvPr/>
        </p:nvGrpSpPr>
        <p:grpSpPr>
          <a:xfrm>
            <a:off x="900244" y="1044000"/>
            <a:ext cx="9720000" cy="3852061"/>
            <a:chOff x="900244" y="1044000"/>
            <a:chExt cx="9720000" cy="3852061"/>
          </a:xfrm>
        </p:grpSpPr>
        <p:sp>
          <p:nvSpPr>
            <p:cNvPr id="2058" name="rectangle_boitier">
              <a:extLst>
                <a:ext uri="{FF2B5EF4-FFF2-40B4-BE49-F238E27FC236}">
                  <a16:creationId xmlns:a16="http://schemas.microsoft.com/office/drawing/2014/main" id="{35A5EC82-0C64-2E82-FC65-D20DD3B7E6DA}"/>
                </a:ext>
              </a:extLst>
            </p:cNvPr>
            <p:cNvSpPr/>
            <p:nvPr/>
          </p:nvSpPr>
          <p:spPr>
            <a:xfrm>
              <a:off x="900244" y="1440000"/>
              <a:ext cx="9720000" cy="3456061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59" name="ZoneTexte 2058">
              <a:extLst>
                <a:ext uri="{FF2B5EF4-FFF2-40B4-BE49-F238E27FC236}">
                  <a16:creationId xmlns:a16="http://schemas.microsoft.com/office/drawing/2014/main" id="{FD7EE50C-D341-5A86-74BA-11AF167435DC}"/>
                </a:ext>
              </a:extLst>
            </p:cNvPr>
            <p:cNvSpPr txBox="1"/>
            <p:nvPr/>
          </p:nvSpPr>
          <p:spPr>
            <a:xfrm>
              <a:off x="3960244" y="1044000"/>
              <a:ext cx="3600000" cy="432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Boitier L170 x P100 x  H50 [mm]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01 Introduction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Cahier des charges</a:t>
            </a:r>
          </a:p>
        </p:txBody>
      </p:sp>
      <p:grpSp>
        <p:nvGrpSpPr>
          <p:cNvPr id="1043" name="base">
            <a:extLst>
              <a:ext uri="{FF2B5EF4-FFF2-40B4-BE49-F238E27FC236}">
                <a16:creationId xmlns:a16="http://schemas.microsoft.com/office/drawing/2014/main" id="{3EA00828-5591-9442-6038-65C435877E77}"/>
              </a:ext>
            </a:extLst>
          </p:cNvPr>
          <p:cNvGrpSpPr/>
          <p:nvPr/>
        </p:nvGrpSpPr>
        <p:grpSpPr>
          <a:xfrm>
            <a:off x="1260000" y="5148000"/>
            <a:ext cx="2520000" cy="792000"/>
            <a:chOff x="4140000" y="4860000"/>
            <a:chExt cx="2880000" cy="900000"/>
          </a:xfrm>
        </p:grpSpPr>
        <p:sp>
          <p:nvSpPr>
            <p:cNvPr id="1028" name="hexa_sommaire_forme">
              <a:extLst>
                <a:ext uri="{FF2B5EF4-FFF2-40B4-BE49-F238E27FC236}">
                  <a16:creationId xmlns:a16="http://schemas.microsoft.com/office/drawing/2014/main" id="{8ECECD0C-BC74-B390-45E0-FCC4796D5694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29" name="ZoneTexte 1028">
              <a:extLst>
                <a:ext uri="{FF2B5EF4-FFF2-40B4-BE49-F238E27FC236}">
                  <a16:creationId xmlns:a16="http://schemas.microsoft.com/office/drawing/2014/main" id="{6A93E121-0D0B-C5B1-E086-E5CEA83BE7EF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Base de</a:t>
              </a:r>
              <a:b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données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60CF2D3-D851-C6F9-6CF4-F4AA910F2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4" name="alim">
            <a:extLst>
              <a:ext uri="{FF2B5EF4-FFF2-40B4-BE49-F238E27FC236}">
                <a16:creationId xmlns:a16="http://schemas.microsoft.com/office/drawing/2014/main" id="{3AB2D3CE-CE78-F90B-F274-289D420E9A8D}"/>
              </a:ext>
            </a:extLst>
          </p:cNvPr>
          <p:cNvGrpSpPr/>
          <p:nvPr/>
        </p:nvGrpSpPr>
        <p:grpSpPr>
          <a:xfrm>
            <a:off x="1260000" y="1260000"/>
            <a:ext cx="2520000" cy="792000"/>
            <a:chOff x="4140000" y="4860000"/>
            <a:chExt cx="2880000" cy="900000"/>
          </a:xfrm>
        </p:grpSpPr>
        <p:sp>
          <p:nvSpPr>
            <p:cNvPr id="1045" name="hexa_sommaire_forme">
              <a:extLst>
                <a:ext uri="{FF2B5EF4-FFF2-40B4-BE49-F238E27FC236}">
                  <a16:creationId xmlns:a16="http://schemas.microsoft.com/office/drawing/2014/main" id="{BF448479-ECC4-D25E-4107-FB8096FAB9A2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46" name="ZoneTexte 1045">
              <a:extLst>
                <a:ext uri="{FF2B5EF4-FFF2-40B4-BE49-F238E27FC236}">
                  <a16:creationId xmlns:a16="http://schemas.microsoft.com/office/drawing/2014/main" id="{207C0D13-F7E9-F3D2-5FD0-ED27B3C3F7E5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Alimentation 230VAC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47" name="Picture 4">
              <a:extLst>
                <a:ext uri="{FF2B5EF4-FFF2-40B4-BE49-F238E27FC236}">
                  <a16:creationId xmlns:a16="http://schemas.microsoft.com/office/drawing/2014/main" id="{0C3A85DF-B598-C24F-0401-611B16E54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8" name="commutation">
            <a:extLst>
              <a:ext uri="{FF2B5EF4-FFF2-40B4-BE49-F238E27FC236}">
                <a16:creationId xmlns:a16="http://schemas.microsoft.com/office/drawing/2014/main" id="{1B7546C6-47BF-9FCB-AF68-9679627E2AB8}"/>
              </a:ext>
            </a:extLst>
          </p:cNvPr>
          <p:cNvGrpSpPr/>
          <p:nvPr/>
        </p:nvGrpSpPr>
        <p:grpSpPr>
          <a:xfrm>
            <a:off x="4500000" y="1908000"/>
            <a:ext cx="2520000" cy="792000"/>
            <a:chOff x="4140000" y="4860000"/>
            <a:chExt cx="2880000" cy="900000"/>
          </a:xfrm>
        </p:grpSpPr>
        <p:sp>
          <p:nvSpPr>
            <p:cNvPr id="1049" name="hexa_sommaire_forme">
              <a:extLst>
                <a:ext uri="{FF2B5EF4-FFF2-40B4-BE49-F238E27FC236}">
                  <a16:creationId xmlns:a16="http://schemas.microsoft.com/office/drawing/2014/main" id="{8017D805-38EB-2898-0DFA-B64E13CF6880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50" name="ZoneTexte 1049">
              <a:extLst>
                <a:ext uri="{FF2B5EF4-FFF2-40B4-BE49-F238E27FC236}">
                  <a16:creationId xmlns:a16="http://schemas.microsoft.com/office/drawing/2014/main" id="{018D62B0-789D-C16D-98BF-BD61D516B950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Commutation 230VAC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1" name="Picture 4">
              <a:extLst>
                <a:ext uri="{FF2B5EF4-FFF2-40B4-BE49-F238E27FC236}">
                  <a16:creationId xmlns:a16="http://schemas.microsoft.com/office/drawing/2014/main" id="{E9B189BA-2994-2FF4-32CE-43306CA47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sortie">
            <a:extLst>
              <a:ext uri="{FF2B5EF4-FFF2-40B4-BE49-F238E27FC236}">
                <a16:creationId xmlns:a16="http://schemas.microsoft.com/office/drawing/2014/main" id="{48B7C1DA-6685-F831-8D23-2B0AB10F3E0D}"/>
              </a:ext>
            </a:extLst>
          </p:cNvPr>
          <p:cNvGrpSpPr/>
          <p:nvPr/>
        </p:nvGrpSpPr>
        <p:grpSpPr>
          <a:xfrm>
            <a:off x="7740000" y="1260000"/>
            <a:ext cx="2520000" cy="792000"/>
            <a:chOff x="4140000" y="4860000"/>
            <a:chExt cx="2880000" cy="900000"/>
          </a:xfrm>
        </p:grpSpPr>
        <p:sp>
          <p:nvSpPr>
            <p:cNvPr id="1053" name="hexa_sommaire_forme">
              <a:extLst>
                <a:ext uri="{FF2B5EF4-FFF2-40B4-BE49-F238E27FC236}">
                  <a16:creationId xmlns:a16="http://schemas.microsoft.com/office/drawing/2014/main" id="{DC97D0DF-2BE3-8A4C-30F2-BA87F08E5CD8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54" name="ZoneTexte 1053">
              <a:extLst>
                <a:ext uri="{FF2B5EF4-FFF2-40B4-BE49-F238E27FC236}">
                  <a16:creationId xmlns:a16="http://schemas.microsoft.com/office/drawing/2014/main" id="{13BD7296-D66D-D916-D4AF-EADF32DD7118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Sortie</a:t>
              </a:r>
              <a:b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230VAC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5" name="Picture 4">
              <a:extLst>
                <a:ext uri="{FF2B5EF4-FFF2-40B4-BE49-F238E27FC236}">
                  <a16:creationId xmlns:a16="http://schemas.microsoft.com/office/drawing/2014/main" id="{D120CD8E-2233-4808-D2BB-E58591DC2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04571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6" name="rfid">
            <a:extLst>
              <a:ext uri="{FF2B5EF4-FFF2-40B4-BE49-F238E27FC236}">
                <a16:creationId xmlns:a16="http://schemas.microsoft.com/office/drawing/2014/main" id="{4E496F55-CA4E-D101-F3A4-C7E208E11EA2}"/>
              </a:ext>
            </a:extLst>
          </p:cNvPr>
          <p:cNvGrpSpPr/>
          <p:nvPr/>
        </p:nvGrpSpPr>
        <p:grpSpPr>
          <a:xfrm>
            <a:off x="1260000" y="2556000"/>
            <a:ext cx="2520000" cy="792000"/>
            <a:chOff x="4140000" y="4860000"/>
            <a:chExt cx="2880000" cy="900000"/>
          </a:xfrm>
        </p:grpSpPr>
        <p:sp>
          <p:nvSpPr>
            <p:cNvPr id="1057" name="hexa_sommaire_forme">
              <a:extLst>
                <a:ext uri="{FF2B5EF4-FFF2-40B4-BE49-F238E27FC236}">
                  <a16:creationId xmlns:a16="http://schemas.microsoft.com/office/drawing/2014/main" id="{2E6DE635-5B13-FE18-DC98-928A2EFD4213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58" name="ZoneTexte 1057">
              <a:extLst>
                <a:ext uri="{FF2B5EF4-FFF2-40B4-BE49-F238E27FC236}">
                  <a16:creationId xmlns:a16="http://schemas.microsoft.com/office/drawing/2014/main" id="{AD6AF03A-FFA0-4733-7516-31D290E8BF9F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Module RFID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9" name="Picture 4">
              <a:extLst>
                <a:ext uri="{FF2B5EF4-FFF2-40B4-BE49-F238E27FC236}">
                  <a16:creationId xmlns:a16="http://schemas.microsoft.com/office/drawing/2014/main" id="{1D288DD4-852C-C186-6B6E-21A4F018B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0" name="wifi">
            <a:extLst>
              <a:ext uri="{FF2B5EF4-FFF2-40B4-BE49-F238E27FC236}">
                <a16:creationId xmlns:a16="http://schemas.microsoft.com/office/drawing/2014/main" id="{12C5728A-D644-22E8-AC09-F279D17C01D5}"/>
              </a:ext>
            </a:extLst>
          </p:cNvPr>
          <p:cNvGrpSpPr/>
          <p:nvPr/>
        </p:nvGrpSpPr>
        <p:grpSpPr>
          <a:xfrm>
            <a:off x="1260000" y="3852000"/>
            <a:ext cx="2520000" cy="792000"/>
            <a:chOff x="4140000" y="4860000"/>
            <a:chExt cx="2880000" cy="900000"/>
          </a:xfrm>
        </p:grpSpPr>
        <p:sp>
          <p:nvSpPr>
            <p:cNvPr id="1061" name="hexa_sommaire_forme">
              <a:extLst>
                <a:ext uri="{FF2B5EF4-FFF2-40B4-BE49-F238E27FC236}">
                  <a16:creationId xmlns:a16="http://schemas.microsoft.com/office/drawing/2014/main" id="{390F3114-0FA0-6DD9-03E0-BD593969CCB9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62" name="ZoneTexte 1061">
              <a:extLst>
                <a:ext uri="{FF2B5EF4-FFF2-40B4-BE49-F238E27FC236}">
                  <a16:creationId xmlns:a16="http://schemas.microsoft.com/office/drawing/2014/main" id="{548CAEB4-30B6-8A81-E90A-3A84F8AFA8F5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Module Wi-Fi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63" name="Picture 4">
              <a:extLst>
                <a:ext uri="{FF2B5EF4-FFF2-40B4-BE49-F238E27FC236}">
                  <a16:creationId xmlns:a16="http://schemas.microsoft.com/office/drawing/2014/main" id="{FC077E07-D874-0A01-E036-77C0594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4" name="ethernet">
            <a:extLst>
              <a:ext uri="{FF2B5EF4-FFF2-40B4-BE49-F238E27FC236}">
                <a16:creationId xmlns:a16="http://schemas.microsoft.com/office/drawing/2014/main" id="{2600B7B6-B55E-726E-442E-2E77AB37B155}"/>
              </a:ext>
            </a:extLst>
          </p:cNvPr>
          <p:cNvGrpSpPr/>
          <p:nvPr/>
        </p:nvGrpSpPr>
        <p:grpSpPr>
          <a:xfrm>
            <a:off x="4500000" y="4500000"/>
            <a:ext cx="2520000" cy="792000"/>
            <a:chOff x="4140000" y="4860000"/>
            <a:chExt cx="2880000" cy="900000"/>
          </a:xfrm>
        </p:grpSpPr>
        <p:sp>
          <p:nvSpPr>
            <p:cNvPr id="1065" name="hexa_sommaire_forme">
              <a:extLst>
                <a:ext uri="{FF2B5EF4-FFF2-40B4-BE49-F238E27FC236}">
                  <a16:creationId xmlns:a16="http://schemas.microsoft.com/office/drawing/2014/main" id="{9EFF5483-7DC5-E457-3957-29A8DEB03C64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66" name="ZoneTexte 1065">
              <a:extLst>
                <a:ext uri="{FF2B5EF4-FFF2-40B4-BE49-F238E27FC236}">
                  <a16:creationId xmlns:a16="http://schemas.microsoft.com/office/drawing/2014/main" id="{1D1B729F-91E8-A106-CF56-BE2A2195898E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Liaison Ethernet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67" name="Picture 4">
              <a:extLst>
                <a:ext uri="{FF2B5EF4-FFF2-40B4-BE49-F238E27FC236}">
                  <a16:creationId xmlns:a16="http://schemas.microsoft.com/office/drawing/2014/main" id="{36AE02AE-F956-2DDC-8665-27298C6A0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8" name="leds">
            <a:extLst>
              <a:ext uri="{FF2B5EF4-FFF2-40B4-BE49-F238E27FC236}">
                <a16:creationId xmlns:a16="http://schemas.microsoft.com/office/drawing/2014/main" id="{F18D6817-D05E-BEE3-0CE5-C43CA202F916}"/>
              </a:ext>
            </a:extLst>
          </p:cNvPr>
          <p:cNvGrpSpPr/>
          <p:nvPr/>
        </p:nvGrpSpPr>
        <p:grpSpPr>
          <a:xfrm>
            <a:off x="7740244" y="3852000"/>
            <a:ext cx="2520000" cy="792000"/>
            <a:chOff x="4140000" y="4860000"/>
            <a:chExt cx="2880000" cy="900000"/>
          </a:xfrm>
        </p:grpSpPr>
        <p:sp>
          <p:nvSpPr>
            <p:cNvPr id="1069" name="hexa_sommaire_forme">
              <a:extLst>
                <a:ext uri="{FF2B5EF4-FFF2-40B4-BE49-F238E27FC236}">
                  <a16:creationId xmlns:a16="http://schemas.microsoft.com/office/drawing/2014/main" id="{2D3146F8-7059-FC18-75BC-84E8CAD4AC01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70" name="ZoneTexte 1069">
              <a:extLst>
                <a:ext uri="{FF2B5EF4-FFF2-40B4-BE49-F238E27FC236}">
                  <a16:creationId xmlns:a16="http://schemas.microsoft.com/office/drawing/2014/main" id="{387DBAE0-A388-DA0D-7746-15E95E1A8F71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LEDs d’interface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71" name="Picture 4">
              <a:extLst>
                <a:ext uri="{FF2B5EF4-FFF2-40B4-BE49-F238E27FC236}">
                  <a16:creationId xmlns:a16="http://schemas.microsoft.com/office/drawing/2014/main" id="{86A1C762-E2B8-8E83-154F-F5C7660BC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3" name="buzzer">
            <a:extLst>
              <a:ext uri="{FF2B5EF4-FFF2-40B4-BE49-F238E27FC236}">
                <a16:creationId xmlns:a16="http://schemas.microsoft.com/office/drawing/2014/main" id="{6AC31F96-9DE9-BC9E-82B0-745345555225}"/>
              </a:ext>
            </a:extLst>
          </p:cNvPr>
          <p:cNvGrpSpPr/>
          <p:nvPr/>
        </p:nvGrpSpPr>
        <p:grpSpPr>
          <a:xfrm>
            <a:off x="7740000" y="2556000"/>
            <a:ext cx="2520000" cy="792000"/>
            <a:chOff x="4140000" y="4860000"/>
            <a:chExt cx="2880000" cy="900000"/>
          </a:xfrm>
        </p:grpSpPr>
        <p:sp>
          <p:nvSpPr>
            <p:cNvPr id="1074" name="hexa_sommaire_forme">
              <a:extLst>
                <a:ext uri="{FF2B5EF4-FFF2-40B4-BE49-F238E27FC236}">
                  <a16:creationId xmlns:a16="http://schemas.microsoft.com/office/drawing/2014/main" id="{4604ACB6-12D3-7D5A-F669-486664162009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75" name="ZoneTexte 1074">
              <a:extLst>
                <a:ext uri="{FF2B5EF4-FFF2-40B4-BE49-F238E27FC236}">
                  <a16:creationId xmlns:a16="http://schemas.microsoft.com/office/drawing/2014/main" id="{281621D2-9503-9A4D-D605-4813FF77A8BC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Buzzer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76" name="Picture 4">
              <a:extLst>
                <a:ext uri="{FF2B5EF4-FFF2-40B4-BE49-F238E27FC236}">
                  <a16:creationId xmlns:a16="http://schemas.microsoft.com/office/drawing/2014/main" id="{81C30460-9CDF-56D8-E338-6629CDEA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7" name="Microcontroleur">
            <a:extLst>
              <a:ext uri="{FF2B5EF4-FFF2-40B4-BE49-F238E27FC236}">
                <a16:creationId xmlns:a16="http://schemas.microsoft.com/office/drawing/2014/main" id="{11D8BD60-FB05-400C-F660-8D9E5CD3C2EF}"/>
              </a:ext>
            </a:extLst>
          </p:cNvPr>
          <p:cNvGrpSpPr/>
          <p:nvPr/>
        </p:nvGrpSpPr>
        <p:grpSpPr>
          <a:xfrm>
            <a:off x="4500000" y="3204000"/>
            <a:ext cx="2520000" cy="792000"/>
            <a:chOff x="4140000" y="4860000"/>
            <a:chExt cx="2880000" cy="900000"/>
          </a:xfrm>
        </p:grpSpPr>
        <p:sp>
          <p:nvSpPr>
            <p:cNvPr id="1078" name="hexa_sommaire_forme">
              <a:extLst>
                <a:ext uri="{FF2B5EF4-FFF2-40B4-BE49-F238E27FC236}">
                  <a16:creationId xmlns:a16="http://schemas.microsoft.com/office/drawing/2014/main" id="{D28D8892-A68C-4566-06A8-8DEE66CF1EC5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79" name="ZoneTexte 1078">
              <a:extLst>
                <a:ext uri="{FF2B5EF4-FFF2-40B4-BE49-F238E27FC236}">
                  <a16:creationId xmlns:a16="http://schemas.microsoft.com/office/drawing/2014/main" id="{746EC82D-FFB2-CCD8-37C6-9CB045BFE0ED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Microcontrôleur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80" name="Picture 4">
              <a:extLst>
                <a:ext uri="{FF2B5EF4-FFF2-40B4-BE49-F238E27FC236}">
                  <a16:creationId xmlns:a16="http://schemas.microsoft.com/office/drawing/2014/main" id="{F85EECA9-A284-E666-3489-879B5C931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8D8F1B4-73A3-F625-B8C4-858771E4B5B0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7500219C-1AB1-FF76-3783-1416ECDC8832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5213AF0-D8B1-39C2-B101-DAB2F26A2CCB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14B8EC5-8E35-D935-8682-5BFB9093C5A0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7BF92AC-FB2B-7E3B-288C-659BB3C8020F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8AED5FFA-63DC-AE04-0C06-6894B2790E05}"/>
              </a:ext>
            </a:extLst>
          </p:cNvPr>
          <p:cNvCxnSpPr>
            <a:stCxn id="1057" idx="0"/>
            <a:endCxn id="1078" idx="3"/>
          </p:cNvCxnSpPr>
          <p:nvPr/>
        </p:nvCxnSpPr>
        <p:spPr>
          <a:xfrm>
            <a:off x="3780000" y="2951937"/>
            <a:ext cx="720000" cy="648000"/>
          </a:xfrm>
          <a:prstGeom prst="bentConnector3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C0143D12-9597-5462-949B-DDC652C62968}"/>
              </a:ext>
            </a:extLst>
          </p:cNvPr>
          <p:cNvCxnSpPr>
            <a:cxnSpLocks/>
            <a:stCxn id="1061" idx="0"/>
            <a:endCxn id="1078" idx="3"/>
          </p:cNvCxnSpPr>
          <p:nvPr/>
        </p:nvCxnSpPr>
        <p:spPr>
          <a:xfrm flipV="1">
            <a:off x="3780000" y="3599937"/>
            <a:ext cx="720000" cy="648000"/>
          </a:xfrm>
          <a:prstGeom prst="bentConnector3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D52FC61C-A6AE-FF05-8090-619DEB36D322}"/>
              </a:ext>
            </a:extLst>
          </p:cNvPr>
          <p:cNvCxnSpPr>
            <a:cxnSpLocks/>
            <a:stCxn id="1066" idx="0"/>
            <a:endCxn id="1079" idx="2"/>
          </p:cNvCxnSpPr>
          <p:nvPr/>
        </p:nvCxnSpPr>
        <p:spPr>
          <a:xfrm rot="5400000" flipH="1" flipV="1">
            <a:off x="5829350" y="4254350"/>
            <a:ext cx="504000" cy="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C6640056-A5E4-E9A2-7790-06CB12D5BF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29350" y="2951874"/>
            <a:ext cx="504000" cy="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D0450583-6C1F-BAE8-1AFC-BB27BCB6ADB9}"/>
              </a:ext>
            </a:extLst>
          </p:cNvPr>
          <p:cNvCxnSpPr>
            <a:cxnSpLocks/>
            <a:stCxn id="1069" idx="3"/>
            <a:endCxn id="1078" idx="0"/>
          </p:cNvCxnSpPr>
          <p:nvPr/>
        </p:nvCxnSpPr>
        <p:spPr>
          <a:xfrm rot="10800000">
            <a:off x="7020000" y="3599937"/>
            <a:ext cx="720244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E37956A7-A982-ADE4-44A3-2B86986D3BE8}"/>
              </a:ext>
            </a:extLst>
          </p:cNvPr>
          <p:cNvCxnSpPr>
            <a:cxnSpLocks/>
            <a:stCxn id="1074" idx="3"/>
            <a:endCxn id="1078" idx="0"/>
          </p:cNvCxnSpPr>
          <p:nvPr/>
        </p:nvCxnSpPr>
        <p:spPr>
          <a:xfrm rot="10800000" flipV="1">
            <a:off x="7020000" y="2951937"/>
            <a:ext cx="720000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E84EC4C0-88C6-443C-2612-85869FAA891B}"/>
              </a:ext>
            </a:extLst>
          </p:cNvPr>
          <p:cNvCxnSpPr>
            <a:cxnSpLocks/>
            <a:stCxn id="1049" idx="3"/>
            <a:endCxn id="1045" idx="0"/>
          </p:cNvCxnSpPr>
          <p:nvPr/>
        </p:nvCxnSpPr>
        <p:spPr>
          <a:xfrm rot="10800000">
            <a:off x="3780000" y="1655937"/>
            <a:ext cx="720000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181EFC45-C25C-E87C-C93D-89A9BE8C0A66}"/>
              </a:ext>
            </a:extLst>
          </p:cNvPr>
          <p:cNvCxnSpPr>
            <a:cxnSpLocks/>
            <a:stCxn id="1053" idx="3"/>
            <a:endCxn id="1049" idx="0"/>
          </p:cNvCxnSpPr>
          <p:nvPr/>
        </p:nvCxnSpPr>
        <p:spPr>
          <a:xfrm rot="10800000" flipV="1">
            <a:off x="7020000" y="1655937"/>
            <a:ext cx="720000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9342F21B-4F67-3268-B4C2-E8C9EBF89EB1}"/>
              </a:ext>
            </a:extLst>
          </p:cNvPr>
          <p:cNvCxnSpPr>
            <a:cxnSpLocks/>
            <a:stCxn id="1028" idx="0"/>
            <a:endCxn id="1067" idx="2"/>
          </p:cNvCxnSpPr>
          <p:nvPr/>
        </p:nvCxnSpPr>
        <p:spPr>
          <a:xfrm flipV="1">
            <a:off x="3780000" y="5292000"/>
            <a:ext cx="1192500" cy="251937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19824CEC-487E-C449-9FD3-D9788F168C3E}"/>
              </a:ext>
            </a:extLst>
          </p:cNvPr>
          <p:cNvCxnSpPr>
            <a:cxnSpLocks/>
            <a:stCxn id="1029" idx="0"/>
            <a:endCxn id="1062" idx="2"/>
          </p:cNvCxnSpPr>
          <p:nvPr/>
        </p:nvCxnSpPr>
        <p:spPr>
          <a:xfrm rot="5400000" flipH="1" flipV="1">
            <a:off x="2589350" y="4902350"/>
            <a:ext cx="504000" cy="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03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F8601BF-7926-14F2-B0B7-19B3E81E2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44264"/>
              </p:ext>
            </p:extLst>
          </p:nvPr>
        </p:nvGraphicFramePr>
        <p:xfrm>
          <a:off x="2160244" y="1980087"/>
          <a:ext cx="7200000" cy="2520000"/>
        </p:xfrm>
        <a:graphic>
          <a:graphicData uri="http://schemas.openxmlformats.org/drawingml/2006/table">
            <a:tbl>
              <a:tblPr firstRow="1" firstCol="1" bandRow="1"/>
              <a:tblGrid>
                <a:gridCol w="2925248">
                  <a:extLst>
                    <a:ext uri="{9D8B030D-6E8A-4147-A177-3AD203B41FA5}">
                      <a16:colId xmlns:a16="http://schemas.microsoft.com/office/drawing/2014/main" val="1806291945"/>
                    </a:ext>
                  </a:extLst>
                </a:gridCol>
                <a:gridCol w="674752">
                  <a:extLst>
                    <a:ext uri="{9D8B030D-6E8A-4147-A177-3AD203B41FA5}">
                      <a16:colId xmlns:a16="http://schemas.microsoft.com/office/drawing/2014/main" val="170352967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391420699"/>
                    </a:ext>
                  </a:extLst>
                </a:gridCol>
              </a:tblGrid>
              <a:tr h="315000">
                <a:tc gridSpan="3">
                  <a:txBody>
                    <a:bodyPr/>
                    <a:lstStyle/>
                    <a:p>
                      <a:r>
                        <a:rPr lang="fr-CH" sz="1000" b="1">
                          <a:solidFill>
                            <a:srgbClr val="000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 Firmware</a:t>
                      </a:r>
                      <a:endParaRPr lang="fr-CH" sz="1000" b="1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227158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Configuration du 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88290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Commandes du 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590289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Envoi et réception par réseau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FF0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Non testé car manque partie software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318213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du buzzer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317352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des LEDs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14475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du commutateur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263267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Configuration des timers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14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66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F8601BF-7926-14F2-B0B7-19B3E81E2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450177"/>
              </p:ext>
            </p:extLst>
          </p:nvPr>
        </p:nvGraphicFramePr>
        <p:xfrm>
          <a:off x="2160244" y="1980087"/>
          <a:ext cx="7200000" cy="2520000"/>
        </p:xfrm>
        <a:graphic>
          <a:graphicData uri="http://schemas.openxmlformats.org/drawingml/2006/table">
            <a:tbl>
              <a:tblPr firstRow="1" firstCol="1" bandRow="1"/>
              <a:tblGrid>
                <a:gridCol w="2925248">
                  <a:extLst>
                    <a:ext uri="{9D8B030D-6E8A-4147-A177-3AD203B41FA5}">
                      <a16:colId xmlns:a16="http://schemas.microsoft.com/office/drawing/2014/main" val="1806291945"/>
                    </a:ext>
                  </a:extLst>
                </a:gridCol>
                <a:gridCol w="674752">
                  <a:extLst>
                    <a:ext uri="{9D8B030D-6E8A-4147-A177-3AD203B41FA5}">
                      <a16:colId xmlns:a16="http://schemas.microsoft.com/office/drawing/2014/main" val="170352967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391420699"/>
                    </a:ext>
                  </a:extLst>
                </a:gridCol>
              </a:tblGrid>
              <a:tr h="315000">
                <a:tc gridSpan="3">
                  <a:txBody>
                    <a:bodyPr/>
                    <a:lstStyle/>
                    <a:p>
                      <a:r>
                        <a:rPr lang="fr-CH" sz="1000" b="1">
                          <a:solidFill>
                            <a:srgbClr val="000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 Firmware</a:t>
                      </a:r>
                      <a:endParaRPr lang="fr-CH" sz="1000" b="1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227158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Configuration du 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88290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Commandes du 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590289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Envoi et réception par réseau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Fonctionnel</a:t>
                      </a:r>
                      <a:endParaRPr lang="fr-CH" sz="1000" dirty="0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318213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du buzzer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317352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des LEDs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14475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du commutateur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263267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Configuration des timers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144278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A7D8091D-C9E9-5E31-57FD-9DAAA6ED8429}"/>
              </a:ext>
            </a:extLst>
          </p:cNvPr>
          <p:cNvSpPr txBox="1"/>
          <p:nvPr/>
        </p:nvSpPr>
        <p:spPr>
          <a:xfrm>
            <a:off x="3409474" y="4953000"/>
            <a:ext cx="470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800" dirty="0">
                <a:solidFill>
                  <a:srgbClr val="FFC000"/>
                </a:solidFill>
                <a:effectLst/>
                <a:latin typeface="Gentium Book Basic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 Améliorations et optimisations possibles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6058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A5309608-7CE7-97C2-134A-18F5CBBE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688347"/>
              </p:ext>
            </p:extLst>
          </p:nvPr>
        </p:nvGraphicFramePr>
        <p:xfrm>
          <a:off x="2160244" y="2340087"/>
          <a:ext cx="7200000" cy="1800000"/>
        </p:xfrm>
        <a:graphic>
          <a:graphicData uri="http://schemas.openxmlformats.org/drawingml/2006/table">
            <a:tbl>
              <a:tblPr firstRow="1" firstCol="1" bandRow="1"/>
              <a:tblGrid>
                <a:gridCol w="2925248">
                  <a:extLst>
                    <a:ext uri="{9D8B030D-6E8A-4147-A177-3AD203B41FA5}">
                      <a16:colId xmlns:a16="http://schemas.microsoft.com/office/drawing/2014/main" val="1925435644"/>
                    </a:ext>
                  </a:extLst>
                </a:gridCol>
                <a:gridCol w="674752">
                  <a:extLst>
                    <a:ext uri="{9D8B030D-6E8A-4147-A177-3AD203B41FA5}">
                      <a16:colId xmlns:a16="http://schemas.microsoft.com/office/drawing/2014/main" val="2297744139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532453103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r>
                        <a:rPr lang="fr-CH" sz="1000" b="1">
                          <a:solidFill>
                            <a:srgbClr val="000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 software</a:t>
                      </a:r>
                      <a:endParaRPr lang="fr-CH" sz="1000" b="1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1525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Ethernet ou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Communication établie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2927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Réception et affichage du tag RFID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Affichage réussi</a:t>
                      </a:r>
                      <a:endParaRPr lang="fr-CH" sz="1000" dirty="0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2167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 de données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dirty="0">
                          <a:solidFill>
                            <a:srgbClr val="FFC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fr-CH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Développement des tables à approfondir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467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Envoi de commandes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dirty="0">
                          <a:solidFill>
                            <a:srgbClr val="FFC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fr-CH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Envoi réponse du badge mais pas de configuration à distance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808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02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07 CONCLUSION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Analyse critique</a:t>
            </a:r>
          </a:p>
        </p:txBody>
      </p:sp>
    </p:spTree>
    <p:extLst>
      <p:ext uri="{BB962C8B-B14F-4D97-AF65-F5344CB8AC3E}">
        <p14:creationId xmlns:p14="http://schemas.microsoft.com/office/powerpoint/2010/main" val="25331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07 CONCLUSION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Analyse critique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Graphique 4" descr="Badge croix avec un remplissage uni">
            <a:extLst>
              <a:ext uri="{FF2B5EF4-FFF2-40B4-BE49-F238E27FC236}">
                <a16:creationId xmlns:a16="http://schemas.microsoft.com/office/drawing/2014/main" id="{E5A992DB-A3F7-9A79-834A-D74DDA4D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0281" y="1374549"/>
            <a:ext cx="936000" cy="936000"/>
          </a:xfrm>
          <a:prstGeom prst="rect">
            <a:avLst/>
          </a:prstGeom>
        </p:spPr>
      </p:pic>
      <p:pic>
        <p:nvPicPr>
          <p:cNvPr id="7" name="Graphique 6" descr="Badge Tick1 avec un remplissage uni">
            <a:extLst>
              <a:ext uri="{FF2B5EF4-FFF2-40B4-BE49-F238E27FC236}">
                <a16:creationId xmlns:a16="http://schemas.microsoft.com/office/drawing/2014/main" id="{BC8B2B50-59F3-88FF-4312-B69BCE64F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4209" y="1374549"/>
            <a:ext cx="936000" cy="936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04395F1-0E7F-C670-F951-7063E1F9FFBF}"/>
              </a:ext>
            </a:extLst>
          </p:cNvPr>
          <p:cNvSpPr txBox="1"/>
          <p:nvPr/>
        </p:nvSpPr>
        <p:spPr>
          <a:xfrm>
            <a:off x="1260000" y="2824588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Charge de travail</a:t>
            </a:r>
            <a:b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sous-estimée</a:t>
            </a:r>
            <a:endParaRPr lang="fr-CH" sz="24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3573BB-C902-E3DE-76AC-34046D6AFA18}"/>
              </a:ext>
            </a:extLst>
          </p:cNvPr>
          <p:cNvSpPr txBox="1"/>
          <p:nvPr/>
        </p:nvSpPr>
        <p:spPr>
          <a:xfrm>
            <a:off x="1260000" y="4207198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Trop focalisé sur</a:t>
            </a:r>
            <a:b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les problèmes bloquants</a:t>
            </a:r>
            <a:endParaRPr lang="fr-CH" sz="24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8C2C8-17C1-C6C0-AF83-D70AB50F479A}"/>
              </a:ext>
            </a:extLst>
          </p:cNvPr>
          <p:cNvSpPr txBox="1"/>
          <p:nvPr/>
        </p:nvSpPr>
        <p:spPr>
          <a:xfrm>
            <a:off x="6660000" y="2824587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Résultat final</a:t>
            </a:r>
            <a:b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satisfaisant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2B79F6-4F6D-3123-A801-E9F05C965691}"/>
              </a:ext>
            </a:extLst>
          </p:cNvPr>
          <p:cNvSpPr txBox="1"/>
          <p:nvPr/>
        </p:nvSpPr>
        <p:spPr>
          <a:xfrm>
            <a:off x="6660000" y="4130133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Nouvelles</a:t>
            </a:r>
            <a:b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connaissances</a:t>
            </a:r>
          </a:p>
        </p:txBody>
      </p:sp>
    </p:spTree>
    <p:extLst>
      <p:ext uri="{BB962C8B-B14F-4D97-AF65-F5344CB8AC3E}">
        <p14:creationId xmlns:p14="http://schemas.microsoft.com/office/powerpoint/2010/main" val="22377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08 Questions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33578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02 Conception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Description du système</a:t>
            </a:r>
          </a:p>
        </p:txBody>
      </p:sp>
    </p:spTree>
    <p:extLst>
      <p:ext uri="{BB962C8B-B14F-4D97-AF65-F5344CB8AC3E}">
        <p14:creationId xmlns:p14="http://schemas.microsoft.com/office/powerpoint/2010/main" val="268939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Schéma-blocs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451A6BC6-3B5C-C1CC-95E9-B44FCD97C6E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508"/>
          <a:stretch/>
        </p:blipFill>
        <p:spPr>
          <a:xfrm>
            <a:off x="3996244" y="648000"/>
            <a:ext cx="3528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7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Alimentation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b="66379"/>
          <a:stretch/>
        </p:blipFill>
        <p:spPr>
          <a:xfrm>
            <a:off x="900244" y="1260092"/>
            <a:ext cx="10080000" cy="41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2137</TotalTime>
  <Words>1210</Words>
  <Application>Microsoft Office PowerPoint</Application>
  <PresentationFormat>Personnalisé</PresentationFormat>
  <Paragraphs>459</Paragraphs>
  <Slides>65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5" baseType="lpstr">
      <vt:lpstr>Arial</vt:lpstr>
      <vt:lpstr>Bahnschrift Light SemiCondensed</vt:lpstr>
      <vt:lpstr>Calibri</vt:lpstr>
      <vt:lpstr>Calibri Light</vt:lpstr>
      <vt:lpstr>ETML</vt:lpstr>
      <vt:lpstr>Gentium Book Basic</vt:lpstr>
      <vt:lpstr>Helvetica</vt:lpstr>
      <vt:lpstr>Staatliches</vt:lpstr>
      <vt:lpstr>Wingdings</vt:lpstr>
      <vt:lpstr>Thème Office</vt:lpstr>
      <vt:lpstr>2312 Badge pour place de travail</vt:lpstr>
      <vt:lpstr>Sommaire</vt:lpstr>
      <vt:lpstr>Sommaire</vt:lpstr>
      <vt:lpstr>01 Introduction</vt:lpstr>
      <vt:lpstr>01 Introduction</vt:lpstr>
      <vt:lpstr>01 Introduction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04 Firmware</vt:lpstr>
      <vt:lpstr>04 Firmware</vt:lpstr>
      <vt:lpstr>04 Firmware</vt:lpstr>
      <vt:lpstr>04 Firmware</vt:lpstr>
      <vt:lpstr>04 Firmware</vt:lpstr>
      <vt:lpstr>05 Software</vt:lpstr>
      <vt:lpstr>05 Software</vt:lpstr>
      <vt:lpstr>05 Software</vt:lpstr>
      <vt:lpstr>05 Software</vt:lpstr>
      <vt:lpstr>06 ETAT ACTUEL</vt:lpstr>
      <vt:lpstr>06 ETAT ACTUEL</vt:lpstr>
      <vt:lpstr>06 ETAT ACTUEL</vt:lpstr>
      <vt:lpstr>06 ETAT ACTUEL</vt:lpstr>
      <vt:lpstr>06 ETAT ACTUEL</vt:lpstr>
      <vt:lpstr>06 ETAT ACTUEL</vt:lpstr>
      <vt:lpstr>07 CONCLUSION</vt:lpstr>
      <vt:lpstr>07 CONCLUSION</vt:lpstr>
      <vt:lpstr>08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2312 Badge pour place de travail</dc:title>
  <dc:creator>Miguel Santos</dc:creator>
  <cp:lastModifiedBy>Miguel Santos</cp:lastModifiedBy>
  <cp:revision>7</cp:revision>
  <dcterms:created xsi:type="dcterms:W3CDTF">2023-10-02T15:02:25Z</dcterms:created>
  <dcterms:modified xsi:type="dcterms:W3CDTF">2023-10-05T09:23:50Z</dcterms:modified>
</cp:coreProperties>
</file>